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9" r:id="rId4"/>
    <p:sldId id="258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2F69"/>
    <a:srgbClr val="5EEC3C"/>
    <a:srgbClr val="A40062"/>
    <a:srgbClr val="9EFF29"/>
    <a:srgbClr val="A4660C"/>
    <a:srgbClr val="FF856D"/>
    <a:srgbClr val="FF2549"/>
    <a:srgbClr val="003635"/>
    <a:srgbClr val="005856"/>
    <a:srgbClr val="007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4" d="100"/>
          <a:sy n="144" d="100"/>
        </p:scale>
        <p:origin x="654" y="-1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05347" y="2986548"/>
            <a:ext cx="4133021" cy="1644446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Master </a:t>
            </a: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3449" y="3775597"/>
            <a:ext cx="7975483" cy="685791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rgbClr val="C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  <a:r>
              <a:rPr lang="en-US" dirty="0" smtClean="0"/>
              <a:t>Master </a:t>
            </a:r>
            <a:r>
              <a:rPr lang="en-US" dirty="0"/>
              <a:t>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468" y="511928"/>
            <a:ext cx="8246070" cy="763526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843" y="1415845"/>
            <a:ext cx="8246070" cy="3122012"/>
          </a:xfrm>
        </p:spPr>
        <p:txBody>
          <a:bodyPr/>
          <a:lstStyle>
            <a:lvl1pPr algn="l">
              <a:defRPr sz="2800">
                <a:solidFill>
                  <a:schemeClr val="tx2">
                    <a:lumMod val="50000"/>
                  </a:schemeClr>
                </a:solidFill>
              </a:defRPr>
            </a:lvl1pPr>
            <a:lvl2pPr algn="l"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 algn="l"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 algn="l"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 algn="l"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5499" y="450782"/>
            <a:ext cx="6461299" cy="725349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5499" y="1214307"/>
            <a:ext cx="6461299" cy="3511061"/>
          </a:xfrm>
        </p:spPr>
        <p:txBody>
          <a:bodyPr/>
          <a:lstStyle>
            <a:lvl1pPr>
              <a:defRPr sz="28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691" y="441250"/>
            <a:ext cx="8093365" cy="763525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596535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068932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tx2">
                    <a:lumMod val="50000"/>
                  </a:schemeClr>
                </a:solidFill>
              </a:defRPr>
            </a:lvl1pPr>
            <a:lvl2pPr algn="ctr">
              <a:defRPr sz="2000">
                <a:solidFill>
                  <a:schemeClr val="tx2">
                    <a:lumMod val="50000"/>
                  </a:schemeClr>
                </a:solidFill>
              </a:defRPr>
            </a:lvl2pPr>
            <a:lvl3pPr algn="ctr">
              <a:defRPr sz="1800">
                <a:solidFill>
                  <a:schemeClr val="tx2">
                    <a:lumMod val="50000"/>
                  </a:schemeClr>
                </a:solidFill>
              </a:defRPr>
            </a:lvl3pPr>
            <a:lvl4pPr algn="ctr"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algn="ctr">
              <a:defRPr sz="16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596535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068932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tx2">
                    <a:lumMod val="50000"/>
                  </a:schemeClr>
                </a:solidFill>
              </a:defRPr>
            </a:lvl1pPr>
            <a:lvl2pPr algn="ctr">
              <a:defRPr sz="2000">
                <a:solidFill>
                  <a:schemeClr val="tx2">
                    <a:lumMod val="50000"/>
                  </a:schemeClr>
                </a:solidFill>
              </a:defRPr>
            </a:lvl2pPr>
            <a:lvl3pPr algn="ctr">
              <a:defRPr sz="1800">
                <a:solidFill>
                  <a:schemeClr val="tx2">
                    <a:lumMod val="50000"/>
                  </a:schemeClr>
                </a:solidFill>
              </a:defRPr>
            </a:lvl3pPr>
            <a:lvl4pPr algn="ctr"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algn="ctr">
              <a:defRPr sz="16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5850" y="3207776"/>
            <a:ext cx="8203575" cy="13642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hr-HR" dirty="0" smtClean="0"/>
              <a:t>101 </a:t>
            </a:r>
            <a:r>
              <a:rPr lang="hr-HR" dirty="0" smtClean="0"/>
              <a:t>ideja –kako implementirati baštinu u obrazovanje?                    </a:t>
            </a:r>
            <a:r>
              <a:rPr lang="hr-HR" sz="1800" dirty="0">
                <a:solidFill>
                  <a:srgbClr val="952F69"/>
                </a:solidFill>
              </a:rPr>
              <a:t>d</a:t>
            </a:r>
            <a:r>
              <a:rPr lang="hr-HR" sz="1800" dirty="0" smtClean="0">
                <a:solidFill>
                  <a:srgbClr val="952F69"/>
                </a:solidFill>
              </a:rPr>
              <a:t>r.sc.  Mirjana Posavec, rujan 2022.</a:t>
            </a:r>
            <a:endParaRPr lang="en-US" sz="1800" dirty="0">
              <a:solidFill>
                <a:srgbClr val="952F69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6354" y="3287637"/>
            <a:ext cx="8188953" cy="763525"/>
          </a:xfrm>
        </p:spPr>
        <p:txBody>
          <a:bodyPr>
            <a:normAutofit/>
          </a:bodyPr>
          <a:lstStyle/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r>
              <a:rPr lang="hr-HR" dirty="0"/>
              <a:t>o</a:t>
            </a:r>
            <a:r>
              <a:rPr lang="hr-HR" dirty="0" smtClean="0"/>
              <a:t>rganizirajte interaktivni ulični festival</a:t>
            </a:r>
          </a:p>
          <a:p>
            <a:pPr algn="l"/>
            <a:r>
              <a:rPr lang="hr-HR" dirty="0"/>
              <a:t>p</a:t>
            </a:r>
            <a:r>
              <a:rPr lang="hr-HR" dirty="0" smtClean="0"/>
              <a:t>osjeti kazalište i dajte priliku djeci da se okušaju na sceni</a:t>
            </a:r>
            <a:endParaRPr lang="hr-HR" dirty="0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algn="l"/>
            <a:r>
              <a:rPr lang="hr-HR" dirty="0"/>
              <a:t>p</a:t>
            </a:r>
            <a:r>
              <a:rPr lang="hr-HR" dirty="0" smtClean="0"/>
              <a:t>risjetite s nekog događaja iz prošlosti koji je važan za tvoje mjesto/grad</a:t>
            </a:r>
          </a:p>
          <a:p>
            <a:pPr algn="l"/>
            <a:r>
              <a:rPr lang="hr-HR" dirty="0"/>
              <a:t>p</a:t>
            </a:r>
            <a:r>
              <a:rPr lang="hr-HR" dirty="0" smtClean="0"/>
              <a:t>osjeti kazalište  iza pozornice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82928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hr-HR" dirty="0"/>
              <a:t>o</a:t>
            </a:r>
            <a:r>
              <a:rPr lang="hr-HR" dirty="0" smtClean="0"/>
              <a:t>rganizirajte čajanku s melodijama klasične plesne dvorane</a:t>
            </a:r>
          </a:p>
          <a:p>
            <a:pPr algn="l"/>
            <a:r>
              <a:rPr lang="hr-HR" dirty="0" smtClean="0"/>
              <a:t>Istraži i dizajniraj novu nošnju svog kraja-kako bi ona izgledala </a:t>
            </a:r>
            <a:r>
              <a:rPr lang="hr-HR" dirty="0" smtClean="0"/>
              <a:t>danas?</a:t>
            </a:r>
            <a:endParaRPr lang="hr-HR" dirty="0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hr-HR" dirty="0"/>
              <a:t>p</a:t>
            </a:r>
            <a:r>
              <a:rPr lang="hr-HR" dirty="0" smtClean="0"/>
              <a:t>obrinite se da dobri događaji vezani uz baštinu uđu u mjesta gdje ih ljudi ne mogu inače vidjeti (</a:t>
            </a:r>
            <a:r>
              <a:rPr lang="hr-HR" dirty="0" smtClean="0"/>
              <a:t>domovi za starije, nezbrinutu djecu…)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34003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hr-HR" dirty="0"/>
              <a:t>n</a:t>
            </a:r>
            <a:r>
              <a:rPr lang="hr-HR" dirty="0" smtClean="0"/>
              <a:t>apravite plakat za Čipkarski festival</a:t>
            </a:r>
          </a:p>
          <a:p>
            <a:pPr algn="l"/>
            <a:r>
              <a:rPr lang="hr-HR" dirty="0" smtClean="0"/>
              <a:t>Imate kakav orkestar u tvom kraju – mogu li posjetitelji isprobati svirati instrumente?</a:t>
            </a:r>
            <a:endParaRPr lang="hr-HR" dirty="0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algn="l"/>
            <a:r>
              <a:rPr lang="hr-HR" dirty="0"/>
              <a:t>o</a:t>
            </a:r>
            <a:r>
              <a:rPr lang="hr-HR" dirty="0" smtClean="0"/>
              <a:t>rganizirajte </a:t>
            </a:r>
            <a:r>
              <a:rPr lang="hr-HR" dirty="0" smtClean="0"/>
              <a:t>besplatni koncert/ples  za građanstvo</a:t>
            </a:r>
          </a:p>
          <a:p>
            <a:pPr algn="l"/>
            <a:r>
              <a:rPr lang="hr-HR" dirty="0"/>
              <a:t>o</a:t>
            </a:r>
            <a:r>
              <a:rPr lang="hr-HR" dirty="0" smtClean="0"/>
              <a:t>rganizirajte </a:t>
            </a:r>
            <a:r>
              <a:rPr lang="hr-HR" dirty="0" smtClean="0"/>
              <a:t>mini festival čipke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638114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r>
              <a:rPr lang="hr-HR" dirty="0"/>
              <a:t>t</a:t>
            </a:r>
            <a:r>
              <a:rPr lang="hr-HR" dirty="0" smtClean="0"/>
              <a:t>isuće </a:t>
            </a:r>
            <a:r>
              <a:rPr lang="hr-HR" dirty="0" smtClean="0"/>
              <a:t>europskih zajednica ima svoje tradicionalne predmete koji se ne upotrebljavaju – nađite majstore i nastavite tradiciju</a:t>
            </a:r>
            <a:endParaRPr lang="hr-HR" dirty="0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hr-HR" dirty="0"/>
              <a:t>i</a:t>
            </a:r>
            <a:r>
              <a:rPr lang="hr-HR" dirty="0" smtClean="0"/>
              <a:t>stražite </a:t>
            </a:r>
            <a:r>
              <a:rPr lang="hr-HR" dirty="0" smtClean="0"/>
              <a:t>kulturne osobitosti svog mjesta i kreirajte zastavu svog mjesta</a:t>
            </a:r>
          </a:p>
          <a:p>
            <a:pPr algn="l"/>
            <a:r>
              <a:rPr lang="hr-HR" dirty="0" smtClean="0"/>
              <a:t>n</a:t>
            </a:r>
            <a:r>
              <a:rPr lang="hr-HR" dirty="0" smtClean="0"/>
              <a:t>eka </a:t>
            </a:r>
            <a:r>
              <a:rPr lang="hr-HR" dirty="0" smtClean="0"/>
              <a:t>djeca budu kustosi u muzeju </a:t>
            </a:r>
            <a:r>
              <a:rPr lang="hr-HR" dirty="0" smtClean="0"/>
              <a:t>(čipke) </a:t>
            </a:r>
            <a:r>
              <a:rPr lang="hr-HR" dirty="0" smtClean="0"/>
              <a:t>– kako umjetnost izgleda viđena njihovim očima?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607159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hr-HR" dirty="0" smtClean="0"/>
              <a:t>Dječji čipkarski festival</a:t>
            </a:r>
          </a:p>
          <a:p>
            <a:pPr algn="l"/>
            <a:r>
              <a:rPr lang="hr-HR" dirty="0"/>
              <a:t>p</a:t>
            </a:r>
            <a:r>
              <a:rPr lang="hr-HR" dirty="0" smtClean="0"/>
              <a:t>ozovite </a:t>
            </a:r>
            <a:r>
              <a:rPr lang="hr-HR" dirty="0" smtClean="0"/>
              <a:t>ljude na razmjenu zaboravljenih i starih stvari</a:t>
            </a:r>
          </a:p>
          <a:p>
            <a:pPr algn="l"/>
            <a:r>
              <a:rPr lang="hr-HR" dirty="0"/>
              <a:t>i</a:t>
            </a:r>
            <a:r>
              <a:rPr lang="hr-HR" dirty="0" smtClean="0"/>
              <a:t>zvođenje </a:t>
            </a:r>
            <a:r>
              <a:rPr lang="hr-HR" dirty="0" smtClean="0"/>
              <a:t>na „neobičnim mjestima” – opera u supermarketu, čipkanje u butiku ...</a:t>
            </a:r>
            <a:endParaRPr lang="hr-HR" dirty="0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b="1" dirty="0" smtClean="0"/>
              <a:t>3D printer </a:t>
            </a:r>
            <a:r>
              <a:rPr lang="hr-HR" dirty="0" smtClean="0"/>
              <a:t>–pokaži ljudima da vide tradiciju tvog kraja</a:t>
            </a:r>
          </a:p>
          <a:p>
            <a:pPr algn="l"/>
            <a:r>
              <a:rPr lang="hr-HR" dirty="0" smtClean="0"/>
              <a:t>unesite </a:t>
            </a:r>
            <a:r>
              <a:rPr lang="hr-HR" dirty="0" smtClean="0"/>
              <a:t>baštinu u javne prostore</a:t>
            </a:r>
          </a:p>
          <a:p>
            <a:pPr algn="l"/>
            <a:r>
              <a:rPr lang="hr-HR" dirty="0"/>
              <a:t>i</a:t>
            </a:r>
            <a:r>
              <a:rPr lang="hr-HR" dirty="0" smtClean="0"/>
              <a:t>zložba </a:t>
            </a:r>
            <a:r>
              <a:rPr lang="hr-HR" dirty="0" smtClean="0"/>
              <a:t>na željezničkoj stanici</a:t>
            </a:r>
            <a:r>
              <a:rPr lang="hr-HR" dirty="0" smtClean="0"/>
              <a:t>?</a:t>
            </a:r>
          </a:p>
          <a:p>
            <a:pPr algn="l"/>
            <a:r>
              <a:rPr lang="hr-HR" dirty="0"/>
              <a:t>i</a:t>
            </a:r>
            <a:r>
              <a:rPr lang="hr-HR" dirty="0" smtClean="0"/>
              <a:t>zložba u našoj školi…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099898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245165" y="1875183"/>
            <a:ext cx="4331902" cy="24700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s</a:t>
            </a:r>
            <a:r>
              <a:rPr lang="hr-HR" dirty="0" smtClean="0"/>
              <a:t>nimite </a:t>
            </a:r>
            <a:r>
              <a:rPr lang="hr-HR" dirty="0" smtClean="0"/>
              <a:t>govor svog </a:t>
            </a:r>
            <a:r>
              <a:rPr lang="hr-HR" dirty="0" smtClean="0"/>
              <a:t>kraja</a:t>
            </a:r>
            <a:endParaRPr lang="hr-HR" dirty="0" smtClean="0"/>
          </a:p>
          <a:p>
            <a:pPr algn="l"/>
            <a:r>
              <a:rPr lang="hr-HR" dirty="0" err="1" smtClean="0"/>
              <a:t>mapiranje</a:t>
            </a:r>
            <a:r>
              <a:rPr lang="hr-HR" dirty="0" smtClean="0"/>
              <a:t> zvuka</a:t>
            </a:r>
          </a:p>
          <a:p>
            <a:pPr algn="l"/>
            <a:r>
              <a:rPr lang="hr-HR" dirty="0"/>
              <a:t>v</a:t>
            </a:r>
            <a:r>
              <a:rPr lang="hr-HR" dirty="0" smtClean="0"/>
              <a:t>ideo projekcije</a:t>
            </a:r>
          </a:p>
          <a:p>
            <a:pPr algn="l"/>
            <a:r>
              <a:rPr lang="hr-HR" dirty="0"/>
              <a:t>b</a:t>
            </a:r>
            <a:r>
              <a:rPr lang="hr-HR" dirty="0" smtClean="0"/>
              <a:t>aština u radu grafitnih umjetnika?</a:t>
            </a:r>
            <a:endParaRPr lang="hr-HR" dirty="0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572000" y="2076356"/>
            <a:ext cx="4041775" cy="2268869"/>
          </a:xfrm>
        </p:spPr>
        <p:txBody>
          <a:bodyPr>
            <a:normAutofit lnSpcReduction="10000"/>
          </a:bodyPr>
          <a:lstStyle/>
          <a:p>
            <a:pPr algn="l"/>
            <a:r>
              <a:rPr lang="hr-HR" dirty="0"/>
              <a:t>s</a:t>
            </a:r>
            <a:r>
              <a:rPr lang="hr-HR" dirty="0" smtClean="0"/>
              <a:t>tudenti etnologije u našoj školi</a:t>
            </a:r>
          </a:p>
          <a:p>
            <a:pPr algn="l"/>
            <a:r>
              <a:rPr lang="hr-HR" dirty="0"/>
              <a:t>p</a:t>
            </a:r>
            <a:r>
              <a:rPr lang="hr-HR" dirty="0" smtClean="0"/>
              <a:t>osjet dodirom – posjetite muzej čipke zatvorenih očiju</a:t>
            </a:r>
          </a:p>
          <a:p>
            <a:pPr algn="l"/>
            <a:r>
              <a:rPr lang="hr-HR" dirty="0"/>
              <a:t>n</a:t>
            </a:r>
            <a:r>
              <a:rPr lang="hr-HR" dirty="0" smtClean="0"/>
              <a:t>atjecanje u fotografiranju – tema - Baština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638007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843" y="803475"/>
            <a:ext cx="8246070" cy="763526"/>
          </a:xfrm>
        </p:spPr>
        <p:txBody>
          <a:bodyPr>
            <a:normAutofit/>
          </a:bodyPr>
          <a:lstStyle/>
          <a:p>
            <a:r>
              <a:rPr lang="hr-HR" dirty="0" smtClean="0"/>
              <a:t>Hrvatska je šarenilo baštine!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713" y="2047461"/>
            <a:ext cx="8136200" cy="2490396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Skupimo se zajedno </a:t>
            </a:r>
            <a:r>
              <a:rPr lang="hr-HR" dirty="0" smtClean="0"/>
              <a:t>s ljudima </a:t>
            </a:r>
            <a:r>
              <a:rPr lang="hr-HR" dirty="0" smtClean="0"/>
              <a:t>lokalne zajednice i </a:t>
            </a:r>
            <a:r>
              <a:rPr lang="hr-HR" dirty="0" smtClean="0"/>
              <a:t>kreirajmo zajedno </a:t>
            </a:r>
            <a:r>
              <a:rPr lang="hr-HR" dirty="0" smtClean="0"/>
              <a:t>povijest svog kraja!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167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Istraživanja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</a:t>
            </a:r>
            <a:r>
              <a:rPr lang="hr-HR" dirty="0" smtClean="0"/>
              <a:t>labo poznavanje baštine </a:t>
            </a:r>
            <a:endParaRPr lang="en-US" dirty="0"/>
          </a:p>
          <a:p>
            <a:r>
              <a:rPr lang="hr-HR" dirty="0" smtClean="0"/>
              <a:t>nepoznavanje nematerijalne baštine </a:t>
            </a:r>
            <a:endParaRPr lang="en-US" dirty="0"/>
          </a:p>
          <a:p>
            <a:r>
              <a:rPr lang="hr-HR" dirty="0" smtClean="0"/>
              <a:t>sadržaje baštine moguće je implementirati </a:t>
            </a:r>
            <a:r>
              <a:rPr lang="hr-HR" dirty="0" smtClean="0"/>
              <a:t>već od predškolskog doba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Može li sve u škole?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sustavan </a:t>
            </a:r>
            <a:r>
              <a:rPr lang="hr-HR" dirty="0" smtClean="0"/>
              <a:t>pristup </a:t>
            </a:r>
            <a:endParaRPr lang="hr-HR" dirty="0" smtClean="0"/>
          </a:p>
          <a:p>
            <a:r>
              <a:rPr lang="hr-HR" dirty="0" smtClean="0"/>
              <a:t>autonomija </a:t>
            </a:r>
            <a:r>
              <a:rPr lang="hr-HR" dirty="0" smtClean="0"/>
              <a:t>nastavnika</a:t>
            </a:r>
            <a:endParaRPr lang="en-US" dirty="0"/>
          </a:p>
          <a:p>
            <a:r>
              <a:rPr lang="hr-HR" dirty="0"/>
              <a:t>d</a:t>
            </a:r>
            <a:r>
              <a:rPr lang="hr-HR" dirty="0" smtClean="0"/>
              <a:t>idaktičko </a:t>
            </a:r>
            <a:r>
              <a:rPr lang="hr-HR" dirty="0" smtClean="0"/>
              <a:t>načelo: </a:t>
            </a:r>
            <a:r>
              <a:rPr lang="hr-HR" dirty="0" smtClean="0"/>
              <a:t>od bližeg –ka </a:t>
            </a:r>
            <a:r>
              <a:rPr lang="hr-HR" dirty="0" smtClean="0"/>
              <a:t>daljem:</a:t>
            </a:r>
          </a:p>
          <a:p>
            <a:pPr marL="0" indent="0">
              <a:buNone/>
            </a:pPr>
            <a:r>
              <a:rPr lang="hr-HR" dirty="0"/>
              <a:t>l</a:t>
            </a:r>
            <a:r>
              <a:rPr lang="hr-HR" dirty="0" smtClean="0"/>
              <a:t>okalno-globalno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Kako?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101 ideja o događanjima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hr-HR" dirty="0"/>
              <a:t>f</a:t>
            </a:r>
            <a:r>
              <a:rPr lang="hr-HR" dirty="0" smtClean="0"/>
              <a:t>otografirajte, izradite video, ispričajte priču o svojim kulturnim spomenicima i baštini</a:t>
            </a:r>
            <a:endParaRPr lang="en-US" dirty="0"/>
          </a:p>
          <a:p>
            <a:pPr algn="l"/>
            <a:r>
              <a:rPr lang="hr-HR" dirty="0"/>
              <a:t>i</a:t>
            </a:r>
            <a:r>
              <a:rPr lang="hr-HR" dirty="0" smtClean="0"/>
              <a:t>zložba </a:t>
            </a:r>
            <a:r>
              <a:rPr lang="hr-HR" dirty="0" smtClean="0"/>
              <a:t>za roditelje i posjetitelje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algn="l"/>
            <a:r>
              <a:rPr lang="hr-HR" b="1" dirty="0" smtClean="0"/>
              <a:t>Europski dani baštine </a:t>
            </a:r>
            <a:r>
              <a:rPr lang="hr-HR" dirty="0" smtClean="0"/>
              <a:t>– dijelimo s drugima svoju povijest i baštinu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Događanja</a:t>
            </a:r>
            <a:endParaRPr lang="hr-HR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r>
              <a:rPr lang="hr-HR" dirty="0" smtClean="0"/>
              <a:t>lokalni KUD, udruga u posjetu školi</a:t>
            </a:r>
          </a:p>
          <a:p>
            <a:pPr algn="l"/>
            <a:r>
              <a:rPr lang="hr-HR" dirty="0"/>
              <a:t>p</a:t>
            </a:r>
            <a:r>
              <a:rPr lang="hr-HR" dirty="0" smtClean="0"/>
              <a:t>arty </a:t>
            </a:r>
            <a:r>
              <a:rPr lang="hr-HR" dirty="0" smtClean="0"/>
              <a:t>zabava prikazivanja povijesnih ličnosti</a:t>
            </a:r>
            <a:endParaRPr lang="hr-HR" dirty="0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algn="l"/>
            <a:r>
              <a:rPr lang="hr-HR" dirty="0"/>
              <a:t>o</a:t>
            </a:r>
            <a:r>
              <a:rPr lang="hr-HR" dirty="0" smtClean="0"/>
              <a:t>rganizacija radionica u školama –poznavatelji baštine</a:t>
            </a:r>
          </a:p>
          <a:p>
            <a:pPr algn="l"/>
            <a:r>
              <a:rPr lang="hr-HR" dirty="0" smtClean="0"/>
              <a:t>Dani otvorenih vrata- stari zanati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92479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70511" y="1427377"/>
            <a:ext cx="4040188" cy="2276294"/>
          </a:xfrm>
        </p:spPr>
        <p:txBody>
          <a:bodyPr/>
          <a:lstStyle/>
          <a:p>
            <a:pPr algn="l"/>
            <a:r>
              <a:rPr lang="hr-HR" dirty="0" smtClean="0"/>
              <a:t>posjetite bliža mjesta i upoznajte njihovu baštinu</a:t>
            </a:r>
          </a:p>
          <a:p>
            <a:pPr algn="l"/>
            <a:r>
              <a:rPr lang="hr-HR" dirty="0"/>
              <a:t>n</a:t>
            </a:r>
            <a:r>
              <a:rPr lang="hr-HR" dirty="0" smtClean="0"/>
              <a:t>apravite repliku neke povijesne građevine</a:t>
            </a:r>
            <a:endParaRPr lang="hr-HR" dirty="0"/>
          </a:p>
        </p:txBody>
      </p:sp>
      <p:pic>
        <p:nvPicPr>
          <p:cNvPr id="7" name="Rezervirano mjesto sadržaja 6"/>
          <p:cNvPicPr>
            <a:picLocks noGrp="1" noChangeAspect="1"/>
          </p:cNvPicPr>
          <p:nvPr>
            <p:ph sz="quarter" idx="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3767" y="1065827"/>
            <a:ext cx="1703864" cy="2276475"/>
          </a:xfrm>
        </p:spPr>
      </p:pic>
    </p:spTree>
    <p:extLst>
      <p:ext uri="{BB962C8B-B14F-4D97-AF65-F5344CB8AC3E}">
        <p14:creationId xmlns:p14="http://schemas.microsoft.com/office/powerpoint/2010/main" val="2017821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175544" y="889061"/>
            <a:ext cx="4040188" cy="2276294"/>
          </a:xfrm>
        </p:spPr>
        <p:txBody>
          <a:bodyPr/>
          <a:lstStyle/>
          <a:p>
            <a:pPr algn="l"/>
            <a:r>
              <a:rPr lang="hr-HR" dirty="0"/>
              <a:t>r</a:t>
            </a:r>
            <a:r>
              <a:rPr lang="hr-HR" dirty="0" smtClean="0"/>
              <a:t>ecite djedovima i bakama da dođu u školu i ispričaju priče i legende</a:t>
            </a:r>
          </a:p>
          <a:p>
            <a:pPr algn="l"/>
            <a:r>
              <a:rPr lang="hr-HR" dirty="0"/>
              <a:t>o</a:t>
            </a:r>
            <a:r>
              <a:rPr lang="hr-HR" dirty="0" smtClean="0"/>
              <a:t>rganizirajte radionice tradicionalnog plesa</a:t>
            </a:r>
            <a:endParaRPr lang="hr-HR" dirty="0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343400" y="999674"/>
            <a:ext cx="4041775" cy="2276294"/>
          </a:xfrm>
        </p:spPr>
        <p:txBody>
          <a:bodyPr/>
          <a:lstStyle/>
          <a:p>
            <a:pPr algn="l"/>
            <a:r>
              <a:rPr lang="hr-HR" dirty="0" smtClean="0"/>
              <a:t>organizirajte </a:t>
            </a:r>
            <a:r>
              <a:rPr lang="hr-HR" dirty="0" smtClean="0"/>
              <a:t>radionice izrade tradicionalnih igračaka</a:t>
            </a:r>
          </a:p>
          <a:p>
            <a:pPr algn="l"/>
            <a:r>
              <a:rPr lang="hr-HR" dirty="0"/>
              <a:t>s</a:t>
            </a:r>
            <a:r>
              <a:rPr lang="hr-HR" dirty="0" smtClean="0"/>
              <a:t>tare tradicijske igre na Danu škole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634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r>
              <a:rPr lang="hr-HR" dirty="0"/>
              <a:t>m</a:t>
            </a:r>
            <a:r>
              <a:rPr lang="hr-HR" dirty="0" smtClean="0"/>
              <a:t>ini </a:t>
            </a:r>
            <a:r>
              <a:rPr lang="hr-HR" dirty="0" err="1" smtClean="0"/>
              <a:t>tour</a:t>
            </a:r>
            <a:r>
              <a:rPr lang="hr-HR" dirty="0" smtClean="0"/>
              <a:t> kroz mjesta svog zavičaja</a:t>
            </a:r>
          </a:p>
          <a:p>
            <a:pPr algn="l"/>
            <a:r>
              <a:rPr lang="hr-HR" dirty="0"/>
              <a:t>k</a:t>
            </a:r>
            <a:r>
              <a:rPr lang="hr-HR" dirty="0" smtClean="0"/>
              <a:t>viz o poznavanju kulturne baštine-staze blaga, križaljke, </a:t>
            </a:r>
            <a:r>
              <a:rPr lang="hr-HR" dirty="0" err="1" smtClean="0"/>
              <a:t>puzzle</a:t>
            </a:r>
            <a:endParaRPr lang="hr-HR" dirty="0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hr-HR" dirty="0"/>
              <a:t>o</a:t>
            </a:r>
            <a:r>
              <a:rPr lang="hr-HR" dirty="0" smtClean="0"/>
              <a:t>rganizirajte recital na vlastitom </a:t>
            </a:r>
            <a:r>
              <a:rPr lang="hr-HR" dirty="0" err="1" smtClean="0"/>
              <a:t>idomu</a:t>
            </a:r>
            <a:endParaRPr lang="hr-HR" dirty="0" smtClean="0"/>
          </a:p>
          <a:p>
            <a:pPr algn="l"/>
            <a:r>
              <a:rPr lang="hr-HR" dirty="0"/>
              <a:t>i</a:t>
            </a:r>
            <a:r>
              <a:rPr lang="hr-HR" dirty="0" smtClean="0"/>
              <a:t>stražite </a:t>
            </a:r>
            <a:r>
              <a:rPr lang="hr-HR" dirty="0" smtClean="0"/>
              <a:t>koliko se glazbenih stilova, instrumenata i načina slušanja glazbe promijenilo kroz povijest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23310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r>
              <a:rPr lang="hr-HR" dirty="0"/>
              <a:t>i</a:t>
            </a:r>
            <a:r>
              <a:rPr lang="hr-HR" dirty="0" smtClean="0"/>
              <a:t>ma li tvoj zavičaj Kulturni put – pokušaj ga osmisliti</a:t>
            </a:r>
          </a:p>
          <a:p>
            <a:pPr algn="l"/>
            <a:r>
              <a:rPr lang="hr-HR" dirty="0"/>
              <a:t>p</a:t>
            </a:r>
            <a:r>
              <a:rPr lang="hr-HR" dirty="0" smtClean="0"/>
              <a:t>okušaj </a:t>
            </a:r>
            <a:r>
              <a:rPr lang="hr-HR" dirty="0" smtClean="0"/>
              <a:t>izraditi  neki proizvod svoje lokalne baštine</a:t>
            </a:r>
            <a:endParaRPr lang="hr-HR" dirty="0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pPr algn="l"/>
            <a:r>
              <a:rPr lang="hr-HR" dirty="0"/>
              <a:t>o</a:t>
            </a:r>
            <a:r>
              <a:rPr lang="hr-HR" dirty="0" smtClean="0"/>
              <a:t>rganizirajte Festival pečenja kolača- napravite kolače kakvi su se radili nekad</a:t>
            </a:r>
          </a:p>
          <a:p>
            <a:pPr algn="l"/>
            <a:r>
              <a:rPr lang="hr-HR" dirty="0"/>
              <a:t>p</a:t>
            </a:r>
            <a:r>
              <a:rPr lang="hr-HR" dirty="0" smtClean="0"/>
              <a:t>itaj svog knjižničara- pidžama </a:t>
            </a:r>
            <a:r>
              <a:rPr lang="hr-HR" dirty="0" err="1" smtClean="0"/>
              <a:t>party</a:t>
            </a:r>
            <a:r>
              <a:rPr lang="hr-HR" dirty="0" smtClean="0"/>
              <a:t>- čitanje tradicionalnih priča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1913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459</Words>
  <Application>Microsoft Office PowerPoint</Application>
  <PresentationFormat>Prikaz na zaslonu (16:9)</PresentationFormat>
  <Paragraphs>66</Paragraphs>
  <Slides>16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 101 ideja –kako implementirati baštinu u obrazovanje?                    dr.sc.  Mirjana Posavec, rujan 2022.</vt:lpstr>
      <vt:lpstr>Istraživanja</vt:lpstr>
      <vt:lpstr>Može li sve u škole?</vt:lpstr>
      <vt:lpstr>Kako?</vt:lpstr>
      <vt:lpstr>Događanja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Hrvatska je šarenilo baštine!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2023-02-21T11:24:13Z</dcterms:modified>
</cp:coreProperties>
</file>