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1"/>
  </p:sldMasterIdLst>
  <p:notesMasterIdLst>
    <p:notesMasterId r:id="rId9"/>
  </p:notesMasterIdLst>
  <p:sldIdLst>
    <p:sldId id="265" r:id="rId2"/>
    <p:sldId id="261" r:id="rId3"/>
    <p:sldId id="258" r:id="rId4"/>
    <p:sldId id="263" r:id="rId5"/>
    <p:sldId id="260" r:id="rId6"/>
    <p:sldId id="259" r:id="rId7"/>
    <p:sldId id="264" r:id="rId8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41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1" autoAdjust="0"/>
  </p:normalViewPr>
  <p:slideViewPr>
    <p:cSldViewPr>
      <p:cViewPr>
        <p:scale>
          <a:sx n="66" d="100"/>
          <a:sy n="66" d="100"/>
        </p:scale>
        <p:origin x="-147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hr-HR" altLang="sr-Latn-R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hr-HR" altLang="sr-Latn-R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10075"/>
            <a:ext cx="5556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hr-HR" altLang="sr-Latn-R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67E5B86-2C6D-4B7C-973A-0ECECA802A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514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953000"/>
            <a:ext cx="57150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hr-HR" altLang="sr-Latn-RS" noProof="0" smtClean="0"/>
              <a:t>Uredite stil podnaslova matrice</a:t>
            </a:r>
            <a:endParaRPr lang="en-US" altLang="sr-Latn-RS" noProof="0" smtClean="0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52600" y="3352800"/>
            <a:ext cx="5715000" cy="1600200"/>
          </a:xfrm>
        </p:spPr>
        <p:txBody>
          <a:bodyPr/>
          <a:lstStyle>
            <a:lvl1pPr algn="ctr">
              <a:defRPr sz="4800"/>
            </a:lvl1pPr>
          </a:lstStyle>
          <a:p>
            <a:pPr lvl="0"/>
            <a:r>
              <a:rPr lang="hr-HR" altLang="sr-Latn-RS" noProof="0" smtClean="0"/>
              <a:t>Uredite stil naslova matrice</a:t>
            </a:r>
            <a:endParaRPr lang="en-US" altLang="sr-Latn-RS" noProof="0" smtClean="0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87A4595-C721-40D5-8B46-3EE8C7C001A7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4F2D0-8987-4B90-B29C-4E7D1C4CCBBE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514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1981200" cy="50292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791200" cy="50292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8E0BD-9FB1-4586-8DAC-788B93AB832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9776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BBD81-F130-4457-9580-09DB963759D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8472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736C8-C8F3-4382-AFF8-97918DA9617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92610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86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86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60635-F46F-4AE4-A92A-7D04C261E8F8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1825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DCAB7-A4E5-4DB2-B62E-8D65211782E8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97332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2F43A-2722-4849-A319-9E91C225E8FF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2178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19E83-568E-4486-8A7A-362C969CF5D3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843415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DA19A-0CF1-44A8-BDE6-8FFA5CBF78B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49985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sr-Latn-R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32416-22C9-4B30-8D3E-6BE8A92C998E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2869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9248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Uredite stil naslova matrice</a:t>
            </a:r>
            <a:endParaRPr lang="en-US" altLang="sr-Latn-RS" smtClean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924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Uredite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  <a:endParaRPr lang="en-US" altLang="sr-Latn-RS" smtClean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216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rgbClr val="663300"/>
                </a:solidFill>
                <a:latin typeface="Century Gothic" pitchFamily="34" charset="0"/>
              </a:defRPr>
            </a:lvl1pPr>
          </a:lstStyle>
          <a:p>
            <a:endParaRPr lang="en-US" altLang="sr-Latn-R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54375" y="6248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663300"/>
                </a:solidFill>
                <a:latin typeface="Century Gothic" pitchFamily="34" charset="0"/>
              </a:defRPr>
            </a:lvl1pPr>
          </a:lstStyle>
          <a:p>
            <a:r>
              <a:rPr lang="en-US" altLang="sr-Latn-RS"/>
              <a:t>PUP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663300"/>
                </a:solidFill>
                <a:latin typeface="Century Gothic" pitchFamily="34" charset="0"/>
              </a:defRPr>
            </a:lvl1pPr>
          </a:lstStyle>
          <a:p>
            <a:fld id="{C7E13072-277F-4193-8DC6-961742A80B57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9pPr>
    </p:titleStyle>
    <p:bodyStyle>
      <a:lvl1pPr marL="447675" indent="-447675" algn="l" rtl="0" eaLnBrk="1" fontAlgn="base" hangingPunct="1">
        <a:spcBef>
          <a:spcPct val="60000"/>
        </a:spcBef>
        <a:spcAft>
          <a:spcPct val="0"/>
        </a:spcAft>
        <a:buClr>
          <a:srgbClr val="663300"/>
        </a:buClr>
        <a:buChar char="•"/>
        <a:defRPr sz="2000">
          <a:solidFill>
            <a:srgbClr val="824100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>
          <a:solidFill>
            <a:srgbClr val="824100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rgbClr val="824100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203848" y="6237312"/>
            <a:ext cx="3048000" cy="457200"/>
          </a:xfrm>
        </p:spPr>
        <p:txBody>
          <a:bodyPr/>
          <a:lstStyle/>
          <a:p>
            <a:r>
              <a:rPr lang="hr-HR" altLang="sr-Latn-RS" sz="1400" dirty="0" smtClean="0">
                <a:latin typeface="Garamond" panose="02020404030301010803" pitchFamily="18" charset="0"/>
              </a:rPr>
              <a:t>Osnovna škola Ivana </a:t>
            </a:r>
            <a:r>
              <a:rPr lang="hr-HR" altLang="sr-Latn-RS" sz="1400" dirty="0" err="1" smtClean="0">
                <a:latin typeface="Garamond" panose="02020404030301010803" pitchFamily="18" charset="0"/>
              </a:rPr>
              <a:t>Rangera</a:t>
            </a:r>
            <a:r>
              <a:rPr lang="hr-HR" altLang="sr-Latn-RS" sz="1400" dirty="0" smtClean="0">
                <a:latin typeface="Garamond" panose="02020404030301010803" pitchFamily="18" charset="0"/>
              </a:rPr>
              <a:t> Kamenica</a:t>
            </a:r>
            <a:endParaRPr lang="en-US" altLang="sr-Latn-RS" sz="1400" dirty="0">
              <a:latin typeface="Garamond" panose="02020404030301010803" pitchFamily="18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92275" y="2852738"/>
            <a:ext cx="5715000" cy="1600200"/>
          </a:xfrm>
        </p:spPr>
        <p:txBody>
          <a:bodyPr/>
          <a:lstStyle/>
          <a:p>
            <a:r>
              <a:rPr lang="hr-HR" altLang="sr-Latn-RS"/>
              <a:t>Prava roditelja</a:t>
            </a:r>
            <a:endParaRPr lang="en-US" altLang="sr-Latn-R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4581525"/>
            <a:ext cx="6048375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2400" dirty="0"/>
              <a:t>Vjerujemo da roditelji imaju prava sudjelovanja u odgoju i obrazovanju svoje djece i da je njihova zabrinutost opravdana i važna.</a:t>
            </a:r>
            <a:r>
              <a:rPr lang="en-US" altLang="sr-Latn-RS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sr-Latn-RS"/>
              <a:t>PUP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sr-Latn-RS" sz="2400"/>
              <a:t>Roditelji imaju pravo znati da će njihovo dijete biti sigurno u školi, i fizički i emotivno</a:t>
            </a:r>
            <a:r>
              <a:rPr lang="en-US" altLang="sr-Latn-RS" sz="2400"/>
              <a:t>.</a:t>
            </a:r>
          </a:p>
          <a:p>
            <a:r>
              <a:rPr lang="hr-HR" altLang="sr-Latn-RS" sz="2400"/>
              <a:t>Roditelji imaju pravo znati da će sva djeca imati isti tretman, bez obzira na rasu, vjeru, nacionalnost, ekonomski status, spol, dob i da će se na svako dijete gledati kao na pojedinca</a:t>
            </a:r>
            <a:r>
              <a:rPr lang="en-US" altLang="sr-Latn-RS" sz="2400"/>
              <a:t>.</a:t>
            </a:r>
          </a:p>
          <a:p>
            <a:r>
              <a:rPr lang="hr-HR" altLang="sr-Latn-RS" sz="2400"/>
              <a:t>Roditelji imaju pravo znati da je osoblje škole iskusno i obučeno za rad s djecom</a:t>
            </a:r>
            <a:r>
              <a:rPr lang="en-US" altLang="sr-Latn-RS" sz="2400"/>
              <a:t>.</a:t>
            </a:r>
          </a:p>
          <a:p>
            <a:r>
              <a:rPr lang="hr-HR" altLang="sr-Latn-RS" sz="2400"/>
              <a:t>Roditelji imaju pravo znati da će svako negativno ili okrutno ponašanje između učenika ili između učenika i osoblja biti kažnjeno.</a:t>
            </a:r>
            <a:endParaRPr lang="en-US" altLang="sr-Latn-RS" sz="240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/>
              <a:t>Zdrava okolina za učenje</a:t>
            </a:r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sr-Latn-RS"/>
              <a:t>PUP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2400"/>
              <a:t>Roditelji imaju pravo da se prema njima ponaša isključivo pristojno od strane školskog osoblja.</a:t>
            </a:r>
            <a:r>
              <a:rPr lang="en-US" altLang="sr-Latn-RS" sz="2400"/>
              <a:t> </a:t>
            </a:r>
          </a:p>
          <a:p>
            <a:pPr>
              <a:lnSpc>
                <a:spcPct val="90000"/>
              </a:lnSpc>
            </a:pPr>
            <a:r>
              <a:rPr lang="hr-HR" altLang="sr-Latn-RS" sz="2400"/>
              <a:t>Roditelji imaju pravo sudjelovati na roditeljskim sastancima gdje mogu raspravljati o napretku i dobrobiti svog djeteta u školi.</a:t>
            </a:r>
            <a:r>
              <a:rPr lang="en-US" altLang="sr-Latn-RS" sz="2400"/>
              <a:t> </a:t>
            </a:r>
          </a:p>
          <a:p>
            <a:pPr>
              <a:lnSpc>
                <a:spcPct val="90000"/>
              </a:lnSpc>
            </a:pPr>
            <a:r>
              <a:rPr lang="hr-HR" altLang="sr-Latn-RS" sz="2400"/>
              <a:t>Roditelji imaju pravo posjećivati školu i nastavu</a:t>
            </a:r>
            <a:r>
              <a:rPr lang="en-US" altLang="sr-Latn-RS" sz="2400"/>
              <a:t>. </a:t>
            </a:r>
          </a:p>
          <a:p>
            <a:pPr>
              <a:lnSpc>
                <a:spcPct val="90000"/>
              </a:lnSpc>
            </a:pPr>
            <a:r>
              <a:rPr lang="hr-HR" altLang="sr-Latn-RS" sz="2400"/>
              <a:t>Roditelji imaju pravo znati da se mogu obratiti školskom osoblju u slučaju bilo kakve primjedbe ili problema i da će svaki član osoblja učiniti sve moguće kako bi pomogao roditelju</a:t>
            </a:r>
            <a:r>
              <a:rPr lang="en-US" altLang="sr-Latn-RS" sz="2400"/>
              <a:t>.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/>
              <a:t>Jasna i pristojna komunikacija</a:t>
            </a:r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sr-Latn-RS"/>
              <a:t>PUP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sr-Latn-RS" sz="2400"/>
              <a:t>Roditelji imaju pravo na podatke o akademskim zahtjevima školskog programa</a:t>
            </a:r>
            <a:r>
              <a:rPr lang="en-US" altLang="sr-Latn-RS" sz="2400"/>
              <a:t>. </a:t>
            </a:r>
          </a:p>
          <a:p>
            <a:r>
              <a:rPr lang="hr-HR" altLang="sr-Latn-RS" sz="2400"/>
              <a:t>Roditelji imaju pravo na uvid u dosje svog djeteta i na odgovor svakom komentaru</a:t>
            </a:r>
            <a:r>
              <a:rPr lang="en-US" altLang="sr-Latn-RS" sz="2400"/>
              <a:t>.</a:t>
            </a:r>
          </a:p>
          <a:p>
            <a:r>
              <a:rPr lang="hr-HR" altLang="sr-Latn-RS" sz="2400"/>
              <a:t>Roditelji imaju pravo na podatke o školskim pravilima kao i pravo na primjedbe vezane za ta pravila.</a:t>
            </a:r>
            <a:endParaRPr lang="en-US" altLang="sr-Latn-RS" sz="240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/>
              <a:t>Podatci o školskim pravilima</a:t>
            </a:r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sr-Latn-RS"/>
              <a:t>PUP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924800" cy="2976563"/>
          </a:xfrm>
        </p:spPr>
        <p:txBody>
          <a:bodyPr/>
          <a:lstStyle/>
          <a:p>
            <a:r>
              <a:rPr lang="hr-HR" altLang="sr-Latn-RS" sz="2400"/>
              <a:t>Roditelji imaju pravo na podatke o svim programima za učenike s posebnim potrebama.</a:t>
            </a:r>
            <a:r>
              <a:rPr lang="en-US" altLang="sr-Latn-RS" sz="2400"/>
              <a:t> </a:t>
            </a:r>
          </a:p>
          <a:p>
            <a:r>
              <a:rPr lang="hr-HR" altLang="sr-Latn-RS" sz="2400"/>
              <a:t>Roditelji imaju pravo žalbe na odluku o smještanju njihova djeteta u razred s djecom s posebnim potrebama</a:t>
            </a:r>
            <a:r>
              <a:rPr lang="en-US" altLang="sr-Latn-RS" sz="2400"/>
              <a:t>. </a:t>
            </a:r>
          </a:p>
          <a:p>
            <a:r>
              <a:rPr lang="hr-HR" altLang="sr-Latn-RS" sz="2400"/>
              <a:t>Roditelji imaju pravo na dodatnu pomoć od škole, uključujući savjetovanje, obuku i medicinske programe</a:t>
            </a:r>
            <a:r>
              <a:rPr lang="en-US" altLang="sr-Latn-RS" sz="2400"/>
              <a:t>.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924800" cy="1152525"/>
          </a:xfrm>
        </p:spPr>
        <p:txBody>
          <a:bodyPr/>
          <a:lstStyle/>
          <a:p>
            <a:r>
              <a:rPr lang="hr-HR" altLang="sr-Latn-RS"/>
              <a:t>Podatci o programima za učenike </a:t>
            </a:r>
            <a:br>
              <a:rPr lang="hr-HR" altLang="sr-Latn-RS"/>
            </a:br>
            <a:r>
              <a:rPr lang="hr-HR" altLang="sr-Latn-RS"/>
              <a:t>s posebnim potrebama</a:t>
            </a:r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sr-Latn-RS"/>
              <a:t>PUP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sr-Latn-RS" sz="2400"/>
              <a:t>Roditelji imaju pravo komentirati svaku promjenu u rasporedu izvannastavni aktivnosti</a:t>
            </a:r>
            <a:r>
              <a:rPr lang="en-US" altLang="sr-Latn-RS" sz="2400"/>
              <a:t>. </a:t>
            </a:r>
          </a:p>
          <a:p>
            <a:r>
              <a:rPr lang="hr-HR" altLang="sr-Latn-RS" sz="2400"/>
              <a:t>Roditelji imaju pravo komentirati izbor ravnatelja škole</a:t>
            </a:r>
            <a:r>
              <a:rPr lang="en-US" altLang="sr-Latn-RS" sz="2400"/>
              <a:t>. </a:t>
            </a:r>
          </a:p>
          <a:p>
            <a:r>
              <a:rPr lang="hr-HR" altLang="sr-Latn-RS" sz="2400"/>
              <a:t>Roditelji imaju pravo sudjelovati u vrednovanju nastavničkog vijeća, a konačnu odluku, naravno, prepustiti ravnatelju</a:t>
            </a:r>
            <a:r>
              <a:rPr lang="en-US" altLang="sr-Latn-RS" sz="2400"/>
              <a:t>.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/>
              <a:t>Sudjelovanje u odlučivanju</a:t>
            </a:r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sr-Latn-RS"/>
              <a:t>PUP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/>
              <a:t>Pitanja i odgovori</a:t>
            </a:r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va_roditelja">
  <a:themeElements>
    <a:clrScheme name="01017125[2]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01017125[2]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017125[2]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7125[2]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7125[2]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7125[2]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7125[2]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7125[2]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17125[2]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17125[2]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prava_roditelja</Template>
  <TotalTime>0</TotalTime>
  <Words>354</Words>
  <Application>Microsoft Office PowerPoint</Application>
  <PresentationFormat>Prikaz na zaslonu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Arial</vt:lpstr>
      <vt:lpstr>Garamond</vt:lpstr>
      <vt:lpstr>Times New Roman</vt:lpstr>
      <vt:lpstr>Wingdings</vt:lpstr>
      <vt:lpstr>Century Gothic</vt:lpstr>
      <vt:lpstr>prava_roditelja</vt:lpstr>
      <vt:lpstr>Prava roditelja</vt:lpstr>
      <vt:lpstr>Zdrava okolina za učenje</vt:lpstr>
      <vt:lpstr>Jasna i pristojna komunikacija</vt:lpstr>
      <vt:lpstr>Podatci o školskim pravilima</vt:lpstr>
      <vt:lpstr>Podatci o programima za učenike  s posebnim potrebama</vt:lpstr>
      <vt:lpstr>Sudjelovanje u odlučivanju</vt:lpstr>
      <vt:lpstr>Pitanja i odgovori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2016-07-03T18:15:43Z</dcterms:created>
  <dcterms:modified xsi:type="dcterms:W3CDTF">2016-07-03T18:17:27Z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TC010171251033</vt:lpwstr>
  </property>
  <property fmtid="{D5CDD505-2E9C-101B-9397-08002B2CF9AE}" pid="3" name="SE Mode">
    <vt:lpwstr>teacher</vt:lpwstr>
  </property>
</Properties>
</file>