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0080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9E8353-E80B-45C7-98BE-D7A13C0D024A}" type="datetimeFigureOut">
              <a:rPr lang="hr-HR" smtClean="0"/>
              <a:t>30.11.2016.</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hr-H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93D5E8-8158-45D5-8A90-A52D4212EAC6}" type="slidenum">
              <a:rPr lang="hr-HR" smtClean="0"/>
              <a:t>‹#›</a:t>
            </a:fld>
            <a:endParaRPr lang="hr-HR"/>
          </a:p>
        </p:txBody>
      </p:sp>
    </p:spTree>
    <p:extLst>
      <p:ext uri="{BB962C8B-B14F-4D97-AF65-F5344CB8AC3E}">
        <p14:creationId xmlns:p14="http://schemas.microsoft.com/office/powerpoint/2010/main" val="3596658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F893D5E8-8158-45D5-8A90-A52D4212EAC6}" type="slidenum">
              <a:rPr lang="hr-HR" smtClean="0"/>
              <a:t>17</a:t>
            </a:fld>
            <a:endParaRPr lang="hr-HR"/>
          </a:p>
        </p:txBody>
      </p:sp>
    </p:spTree>
    <p:extLst>
      <p:ext uri="{BB962C8B-B14F-4D97-AF65-F5344CB8AC3E}">
        <p14:creationId xmlns:p14="http://schemas.microsoft.com/office/powerpoint/2010/main" val="922635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hr-HR"/>
              <a:t>Uredite stil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p:cNvSpPr>
            <a:spLocks noGrp="1"/>
          </p:cNvSpPr>
          <p:nvPr>
            <p:ph type="dt" sz="half" idx="10"/>
          </p:nvPr>
        </p:nvSpPr>
        <p:spPr/>
        <p:txBody>
          <a:bodyPr/>
          <a:lstStyle/>
          <a:p>
            <a:fld id="{E04D467E-AB69-42F8-B94A-31FE662317F4}" type="datetimeFigureOut">
              <a:rPr lang="hr-HR" smtClean="0"/>
              <a:t>30.11.2016.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352631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okomitog teksta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E04D467E-AB69-42F8-B94A-31FE662317F4}" type="datetimeFigureOut">
              <a:rPr lang="hr-HR" smtClean="0"/>
              <a:t>30.11.2016.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3906416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8724900" y="365125"/>
            <a:ext cx="2628900" cy="5811838"/>
          </a:xfrm>
        </p:spPr>
        <p:txBody>
          <a:bodyPr vert="eaVert"/>
          <a:lstStyle/>
          <a:p>
            <a:r>
              <a:rPr lang="hr-HR"/>
              <a:t>Uredite stil naslova matrice</a:t>
            </a:r>
          </a:p>
        </p:txBody>
      </p:sp>
      <p:sp>
        <p:nvSpPr>
          <p:cNvPr id="3" name="Rezervirano mjesto okomitog teksta 2"/>
          <p:cNvSpPr>
            <a:spLocks noGrp="1"/>
          </p:cNvSpPr>
          <p:nvPr>
            <p:ph type="body" orient="vert" idx="1"/>
          </p:nvPr>
        </p:nvSpPr>
        <p:spPr>
          <a:xfrm>
            <a:off x="838200" y="365125"/>
            <a:ext cx="7734300" cy="5811838"/>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E04D467E-AB69-42F8-B94A-31FE662317F4}" type="datetimeFigureOut">
              <a:rPr lang="hr-HR" smtClean="0"/>
              <a:t>30.11.2016.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4030950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sadržaja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E04D467E-AB69-42F8-B94A-31FE662317F4}" type="datetimeFigureOut">
              <a:rPr lang="hr-HR" smtClean="0"/>
              <a:t>30.11.2016.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2395319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hr-HR"/>
              <a:t>Uredite stil naslova matrice</a:t>
            </a:r>
          </a:p>
        </p:txBody>
      </p:sp>
      <p:sp>
        <p:nvSpPr>
          <p:cNvPr id="3" name="Rezervirano mjesto tekst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Uredite stilove teksta matrice</a:t>
            </a:r>
          </a:p>
        </p:txBody>
      </p:sp>
      <p:sp>
        <p:nvSpPr>
          <p:cNvPr id="4" name="Rezervirano mjesto datuma 3"/>
          <p:cNvSpPr>
            <a:spLocks noGrp="1"/>
          </p:cNvSpPr>
          <p:nvPr>
            <p:ph type="dt" sz="half" idx="10"/>
          </p:nvPr>
        </p:nvSpPr>
        <p:spPr/>
        <p:txBody>
          <a:bodyPr/>
          <a:lstStyle/>
          <a:p>
            <a:fld id="{E04D467E-AB69-42F8-B94A-31FE662317F4}" type="datetimeFigureOut">
              <a:rPr lang="hr-HR" smtClean="0"/>
              <a:t>30.11.2016.</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1090347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sadržaja 2"/>
          <p:cNvSpPr>
            <a:spLocks noGrp="1"/>
          </p:cNvSpPr>
          <p:nvPr>
            <p:ph sz="half" idx="1"/>
          </p:nvPr>
        </p:nvSpPr>
        <p:spPr>
          <a:xfrm>
            <a:off x="838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sadržaja 3"/>
          <p:cNvSpPr>
            <a:spLocks noGrp="1"/>
          </p:cNvSpPr>
          <p:nvPr>
            <p:ph sz="half" idx="2"/>
          </p:nvPr>
        </p:nvSpPr>
        <p:spPr>
          <a:xfrm>
            <a:off x="6172200" y="1825625"/>
            <a:ext cx="5181600" cy="435133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datuma 4"/>
          <p:cNvSpPr>
            <a:spLocks noGrp="1"/>
          </p:cNvSpPr>
          <p:nvPr>
            <p:ph type="dt" sz="half" idx="10"/>
          </p:nvPr>
        </p:nvSpPr>
        <p:spPr/>
        <p:txBody>
          <a:bodyPr/>
          <a:lstStyle/>
          <a:p>
            <a:fld id="{E04D467E-AB69-42F8-B94A-31FE662317F4}" type="datetimeFigureOut">
              <a:rPr lang="hr-HR" smtClean="0"/>
              <a:t>30.11.2016.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1404243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hr-HR"/>
              <a:t>Uredite stil naslova matrice</a:t>
            </a:r>
          </a:p>
        </p:txBody>
      </p:sp>
      <p:sp>
        <p:nvSpPr>
          <p:cNvPr id="3" name="Rezervirano mjesto tekst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Rezervirano mjesto sadržaja 3"/>
          <p:cNvSpPr>
            <a:spLocks noGrp="1"/>
          </p:cNvSpPr>
          <p:nvPr>
            <p:ph sz="half" idx="2"/>
          </p:nvPr>
        </p:nvSpPr>
        <p:spPr>
          <a:xfrm>
            <a:off x="839788" y="2505075"/>
            <a:ext cx="5157787"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tekst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Rezervirano mjesto sadržaja 5"/>
          <p:cNvSpPr>
            <a:spLocks noGrp="1"/>
          </p:cNvSpPr>
          <p:nvPr>
            <p:ph sz="quarter" idx="4"/>
          </p:nvPr>
        </p:nvSpPr>
        <p:spPr>
          <a:xfrm>
            <a:off x="6172200" y="2505075"/>
            <a:ext cx="5183188"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7" name="Rezervirano mjesto datuma 6"/>
          <p:cNvSpPr>
            <a:spLocks noGrp="1"/>
          </p:cNvSpPr>
          <p:nvPr>
            <p:ph type="dt" sz="half" idx="10"/>
          </p:nvPr>
        </p:nvSpPr>
        <p:spPr/>
        <p:txBody>
          <a:bodyPr/>
          <a:lstStyle/>
          <a:p>
            <a:fld id="{E04D467E-AB69-42F8-B94A-31FE662317F4}" type="datetimeFigureOut">
              <a:rPr lang="hr-HR" smtClean="0"/>
              <a:t>30.11.2016.</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3781322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datuma 2"/>
          <p:cNvSpPr>
            <a:spLocks noGrp="1"/>
          </p:cNvSpPr>
          <p:nvPr>
            <p:ph type="dt" sz="half" idx="10"/>
          </p:nvPr>
        </p:nvSpPr>
        <p:spPr/>
        <p:txBody>
          <a:bodyPr/>
          <a:lstStyle/>
          <a:p>
            <a:fld id="{E04D467E-AB69-42F8-B94A-31FE662317F4}" type="datetimeFigureOut">
              <a:rPr lang="hr-HR" smtClean="0"/>
              <a:t>30.11.2016.</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3348179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E04D467E-AB69-42F8-B94A-31FE662317F4}" type="datetimeFigureOut">
              <a:rPr lang="hr-HR" smtClean="0"/>
              <a:t>30.11.2016.</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1708104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a:t>Uredite stil naslova matrice</a:t>
            </a:r>
          </a:p>
        </p:txBody>
      </p:sp>
      <p:sp>
        <p:nvSpPr>
          <p:cNvPr id="3" name="Rezervirano mjesto sadržaja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p:cNvSpPr>
            <a:spLocks noGrp="1"/>
          </p:cNvSpPr>
          <p:nvPr>
            <p:ph type="dt" sz="half" idx="10"/>
          </p:nvPr>
        </p:nvSpPr>
        <p:spPr/>
        <p:txBody>
          <a:bodyPr/>
          <a:lstStyle/>
          <a:p>
            <a:fld id="{E04D467E-AB69-42F8-B94A-31FE662317F4}" type="datetimeFigureOut">
              <a:rPr lang="hr-HR" smtClean="0"/>
              <a:t>30.11.2016.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2641172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a:t>Uredite stil naslova matrice</a:t>
            </a:r>
          </a:p>
        </p:txBody>
      </p:sp>
      <p:sp>
        <p:nvSpPr>
          <p:cNvPr id="3" name="Rezervirano mjesto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p:cNvSpPr>
            <a:spLocks noGrp="1"/>
          </p:cNvSpPr>
          <p:nvPr>
            <p:ph type="dt" sz="half" idx="10"/>
          </p:nvPr>
        </p:nvSpPr>
        <p:spPr/>
        <p:txBody>
          <a:bodyPr/>
          <a:lstStyle/>
          <a:p>
            <a:fld id="{E04D467E-AB69-42F8-B94A-31FE662317F4}" type="datetimeFigureOut">
              <a:rPr lang="hr-HR" smtClean="0"/>
              <a:t>30.11.2016.</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B5A55E0D-DEEA-40C1-8BC8-BAFCDF388425}" type="slidenum">
              <a:rPr lang="hr-HR" smtClean="0"/>
              <a:t>‹#›</a:t>
            </a:fld>
            <a:endParaRPr lang="hr-HR"/>
          </a:p>
        </p:txBody>
      </p:sp>
    </p:spTree>
    <p:extLst>
      <p:ext uri="{BB962C8B-B14F-4D97-AF65-F5344CB8AC3E}">
        <p14:creationId xmlns:p14="http://schemas.microsoft.com/office/powerpoint/2010/main" val="2142549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FF">
            <a:alpha val="57000"/>
          </a:srgbClr>
        </a:solidFill>
        <a:effectLst/>
      </p:bgPr>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Uredite stil naslova matrice</a:t>
            </a:r>
          </a:p>
        </p:txBody>
      </p:sp>
      <p:sp>
        <p:nvSpPr>
          <p:cNvPr id="3" name="Rezervirano mjesto tekst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4D467E-AB69-42F8-B94A-31FE662317F4}" type="datetimeFigureOut">
              <a:rPr lang="hr-HR" smtClean="0"/>
              <a:t>30.11.2016.</a:t>
            </a:fld>
            <a:endParaRPr lang="hr-HR"/>
          </a:p>
        </p:txBody>
      </p:sp>
      <p:sp>
        <p:nvSpPr>
          <p:cNvPr id="5" name="Rezervirano mjesto podnožj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A55E0D-DEEA-40C1-8BC8-BAFCDF388425}" type="slidenum">
              <a:rPr lang="hr-HR" smtClean="0"/>
              <a:t>‹#›</a:t>
            </a:fld>
            <a:endParaRPr lang="hr-HR"/>
          </a:p>
        </p:txBody>
      </p:sp>
    </p:spTree>
    <p:extLst>
      <p:ext uri="{BB962C8B-B14F-4D97-AF65-F5344CB8AC3E}">
        <p14:creationId xmlns:p14="http://schemas.microsoft.com/office/powerpoint/2010/main" val="839941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637454"/>
            <a:ext cx="9144000" cy="2387600"/>
          </a:xfrm>
        </p:spPr>
        <p:txBody>
          <a:bodyPr/>
          <a:lstStyle/>
          <a:p>
            <a:r>
              <a:rPr lang="hr-HR" b="1" dirty="0"/>
              <a:t>BLOOMOVA TAKSONOMIJA I </a:t>
            </a:r>
          </a:p>
        </p:txBody>
      </p:sp>
      <p:sp>
        <p:nvSpPr>
          <p:cNvPr id="3" name="Podnaslov 2"/>
          <p:cNvSpPr>
            <a:spLocks noGrp="1"/>
          </p:cNvSpPr>
          <p:nvPr>
            <p:ph type="subTitle" idx="1"/>
          </p:nvPr>
        </p:nvSpPr>
        <p:spPr>
          <a:xfrm>
            <a:off x="1662546" y="3130983"/>
            <a:ext cx="9144000" cy="2826472"/>
          </a:xfrm>
        </p:spPr>
        <p:txBody>
          <a:bodyPr>
            <a:normAutofit/>
          </a:bodyPr>
          <a:lstStyle/>
          <a:p>
            <a:r>
              <a:rPr lang="hr-HR" sz="5700" b="1" dirty="0">
                <a:solidFill>
                  <a:srgbClr val="FF0000"/>
                </a:solidFill>
              </a:rPr>
              <a:t>AKTIVNO UČENJE</a:t>
            </a:r>
          </a:p>
          <a:p>
            <a:r>
              <a:rPr lang="hr-HR" sz="4000" b="1" dirty="0">
                <a:solidFill>
                  <a:srgbClr val="002060"/>
                </a:solidFill>
              </a:rPr>
              <a:t>TEORIJA KONSTRUKTIVIZMA – UČENIK UČI STVARAJUĆI SVOJ KONCEPT, DAJE SMISAO ONOME ŠTO UČI</a:t>
            </a:r>
          </a:p>
        </p:txBody>
      </p:sp>
    </p:spTree>
    <p:extLst>
      <p:ext uri="{BB962C8B-B14F-4D97-AF65-F5344CB8AC3E}">
        <p14:creationId xmlns:p14="http://schemas.microsoft.com/office/powerpoint/2010/main" val="3624161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838200" y="609600"/>
            <a:ext cx="10515600" cy="5567363"/>
          </a:xfrm>
        </p:spPr>
        <p:txBody>
          <a:bodyPr>
            <a:normAutofit/>
          </a:bodyPr>
          <a:lstStyle/>
          <a:p>
            <a:r>
              <a:rPr lang="hr-HR" sz="3600" b="1" dirty="0"/>
              <a:t>NIJE POGREŠNO PITATI NA RAZINI ZNANJA</a:t>
            </a:r>
          </a:p>
          <a:p>
            <a:endParaRPr lang="hr-HR" sz="3600" b="1" dirty="0"/>
          </a:p>
          <a:p>
            <a:r>
              <a:rPr lang="hr-HR" sz="3600" b="1" dirty="0"/>
              <a:t>POGREŠNO JE OSTATI NA TOJ RAZINI!</a:t>
            </a:r>
          </a:p>
          <a:p>
            <a:pPr marL="0" indent="0">
              <a:buNone/>
            </a:pPr>
            <a:endParaRPr lang="hr-HR" sz="3600" b="1" dirty="0"/>
          </a:p>
          <a:p>
            <a:endParaRPr lang="hr-HR" sz="3600" b="1" dirty="0"/>
          </a:p>
          <a:p>
            <a:r>
              <a:rPr lang="hr-HR" sz="3600" b="1" dirty="0">
                <a:solidFill>
                  <a:srgbClr val="008000"/>
                </a:solidFill>
              </a:rPr>
              <a:t>DUBINSKO UČENJE </a:t>
            </a:r>
            <a:r>
              <a:rPr lang="hr-HR" sz="3600" b="1" dirty="0"/>
              <a:t>REZULTAT JE TRAŽENJA AKTIVNOSTI OD UČENIKA KOJE SU NA VIŠIM RAZINAMA BLOOMOVE TAKSONOMIJE</a:t>
            </a:r>
          </a:p>
        </p:txBody>
      </p:sp>
    </p:spTree>
    <p:extLst>
      <p:ext uri="{BB962C8B-B14F-4D97-AF65-F5344CB8AC3E}">
        <p14:creationId xmlns:p14="http://schemas.microsoft.com/office/powerpoint/2010/main" val="183815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Slikovni rezultat za low and high thinking skill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545" y="593291"/>
            <a:ext cx="10072255" cy="5791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8434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ica 1"/>
          <p:cNvGraphicFramePr>
            <a:graphicFrameLocks noGrp="1"/>
          </p:cNvGraphicFramePr>
          <p:nvPr>
            <p:extLst>
              <p:ext uri="{D42A27DB-BD31-4B8C-83A1-F6EECF244321}">
                <p14:modId xmlns:p14="http://schemas.microsoft.com/office/powerpoint/2010/main" val="1657777857"/>
              </p:ext>
            </p:extLst>
          </p:nvPr>
        </p:nvGraphicFramePr>
        <p:xfrm>
          <a:off x="743525" y="608829"/>
          <a:ext cx="9772074" cy="5516880"/>
        </p:xfrm>
        <a:graphic>
          <a:graphicData uri="http://schemas.openxmlformats.org/drawingml/2006/table">
            <a:tbl>
              <a:tblPr firstRow="1" bandRow="1">
                <a:tableStyleId>{5C22544A-7EE6-4342-B048-85BDC9FD1C3A}</a:tableStyleId>
              </a:tblPr>
              <a:tblGrid>
                <a:gridCol w="3329711">
                  <a:extLst>
                    <a:ext uri="{9D8B030D-6E8A-4147-A177-3AD203B41FA5}">
                      <a16:colId xmlns:a16="http://schemas.microsoft.com/office/drawing/2014/main" val="1386167770"/>
                    </a:ext>
                  </a:extLst>
                </a:gridCol>
                <a:gridCol w="6442363">
                  <a:extLst>
                    <a:ext uri="{9D8B030D-6E8A-4147-A177-3AD203B41FA5}">
                      <a16:colId xmlns:a16="http://schemas.microsoft.com/office/drawing/2014/main" val="137212332"/>
                    </a:ext>
                  </a:extLst>
                </a:gridCol>
              </a:tblGrid>
              <a:tr h="370840">
                <a:tc>
                  <a:txBody>
                    <a:bodyPr/>
                    <a:lstStyle/>
                    <a:p>
                      <a:r>
                        <a:rPr lang="hr-HR" sz="4000" b="1" dirty="0">
                          <a:solidFill>
                            <a:schemeClr val="tx1"/>
                          </a:solidFill>
                        </a:rPr>
                        <a:t>3.PRIMJENA</a:t>
                      </a:r>
                    </a:p>
                    <a:p>
                      <a:endParaRPr lang="hr-HR" sz="4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lang="hr-HR" dirty="0"/>
                    </a:p>
                    <a:p>
                      <a:r>
                        <a:rPr lang="hr-HR" sz="2800" dirty="0">
                          <a:solidFill>
                            <a:schemeClr val="tx1"/>
                          </a:solidFill>
                        </a:rPr>
                        <a:t>-MOŽE SE NEŠTO NAČINITI NAKON ŠTO JE POKAZANO KAKO SE RADI, NAKON UPUTE</a:t>
                      </a:r>
                    </a:p>
                    <a:p>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2185656920"/>
                  </a:ext>
                </a:extLst>
              </a:tr>
              <a:tr h="370840">
                <a:tc>
                  <a:txBody>
                    <a:bodyPr/>
                    <a:lstStyle/>
                    <a:p>
                      <a:r>
                        <a:rPr lang="hr-HR" sz="4000" b="1" dirty="0">
                          <a:solidFill>
                            <a:schemeClr val="tx1"/>
                          </a:solidFill>
                        </a:rPr>
                        <a:t>2.RAZUMIJEVANJE</a:t>
                      </a:r>
                    </a:p>
                    <a:p>
                      <a:endParaRPr lang="hr-HR" sz="4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endParaRPr lang="hr-HR" dirty="0"/>
                    </a:p>
                    <a:p>
                      <a:r>
                        <a:rPr lang="hr-HR" sz="2800" b="1" dirty="0"/>
                        <a:t>-RAZUMIJE SE ZNANJE- MOŽE SE OBJASNITI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70117230"/>
                  </a:ext>
                </a:extLst>
              </a:tr>
              <a:tr h="370840">
                <a:tc>
                  <a:txBody>
                    <a:bodyPr/>
                    <a:lstStyle/>
                    <a:p>
                      <a:r>
                        <a:rPr lang="hr-HR" sz="4000" b="1" dirty="0">
                          <a:solidFill>
                            <a:schemeClr val="tx1"/>
                          </a:solidFill>
                        </a:rPr>
                        <a:t>1. ZNANJE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lang="hr-HR" dirty="0"/>
                    </a:p>
                    <a:p>
                      <a:endParaRPr lang="hr-HR" dirty="0"/>
                    </a:p>
                    <a:p>
                      <a:r>
                        <a:rPr lang="hr-HR" sz="2400" b="1" dirty="0">
                          <a:solidFill>
                            <a:schemeClr val="tx1"/>
                          </a:solidFill>
                        </a:rPr>
                        <a:t>-JEDNOSTAVNO SPOSOBNOST NEČEGA SE SJETITI</a:t>
                      </a:r>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3919703353"/>
                  </a:ext>
                </a:extLst>
              </a:tr>
            </a:tbl>
          </a:graphicData>
        </a:graphic>
      </p:graphicFrame>
    </p:spTree>
    <p:extLst>
      <p:ext uri="{BB962C8B-B14F-4D97-AF65-F5344CB8AC3E}">
        <p14:creationId xmlns:p14="http://schemas.microsoft.com/office/powerpoint/2010/main" val="2759001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ica 1"/>
          <p:cNvGraphicFramePr>
            <a:graphicFrameLocks noGrp="1"/>
          </p:cNvGraphicFramePr>
          <p:nvPr>
            <p:extLst>
              <p:ext uri="{D42A27DB-BD31-4B8C-83A1-F6EECF244321}">
                <p14:modId xmlns:p14="http://schemas.microsoft.com/office/powerpoint/2010/main" val="365577967"/>
              </p:ext>
            </p:extLst>
          </p:nvPr>
        </p:nvGraphicFramePr>
        <p:xfrm>
          <a:off x="743525" y="608829"/>
          <a:ext cx="9772074" cy="5455920"/>
        </p:xfrm>
        <a:graphic>
          <a:graphicData uri="http://schemas.openxmlformats.org/drawingml/2006/table">
            <a:tbl>
              <a:tblPr firstRow="1" bandRow="1">
                <a:tableStyleId>{5C22544A-7EE6-4342-B048-85BDC9FD1C3A}</a:tableStyleId>
              </a:tblPr>
              <a:tblGrid>
                <a:gridCol w="3329711">
                  <a:extLst>
                    <a:ext uri="{9D8B030D-6E8A-4147-A177-3AD203B41FA5}">
                      <a16:colId xmlns:a16="http://schemas.microsoft.com/office/drawing/2014/main" val="1386167770"/>
                    </a:ext>
                  </a:extLst>
                </a:gridCol>
                <a:gridCol w="6442363">
                  <a:extLst>
                    <a:ext uri="{9D8B030D-6E8A-4147-A177-3AD203B41FA5}">
                      <a16:colId xmlns:a16="http://schemas.microsoft.com/office/drawing/2014/main" val="137212332"/>
                    </a:ext>
                  </a:extLst>
                </a:gridCol>
              </a:tblGrid>
              <a:tr h="370840">
                <a:tc>
                  <a:txBody>
                    <a:bodyPr/>
                    <a:lstStyle/>
                    <a:p>
                      <a:r>
                        <a:rPr lang="hr-HR" sz="4000" b="1" dirty="0">
                          <a:solidFill>
                            <a:schemeClr val="tx1"/>
                          </a:solidFill>
                        </a:rPr>
                        <a:t>6.EVALUACIJA</a:t>
                      </a:r>
                    </a:p>
                    <a:p>
                      <a:endParaRPr lang="hr-HR" sz="4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endParaRPr lang="hr-HR" dirty="0"/>
                    </a:p>
                    <a:p>
                      <a:r>
                        <a:rPr lang="hr-HR" sz="2800" dirty="0">
                          <a:solidFill>
                            <a:schemeClr val="tx1"/>
                          </a:solidFill>
                        </a:rPr>
                        <a:t>-UKLJUČUJE</a:t>
                      </a:r>
                      <a:r>
                        <a:rPr lang="hr-HR" sz="2800" baseline="0" dirty="0">
                          <a:solidFill>
                            <a:schemeClr val="tx1"/>
                          </a:solidFill>
                        </a:rPr>
                        <a:t> ZAŠTO – PROCJENJUJE SADRŽAJ ALI I KVALITETU VLASTITOG RADA</a:t>
                      </a:r>
                      <a:endParaRPr lang="hr-HR" dirty="0"/>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2185656920"/>
                  </a:ext>
                </a:extLst>
              </a:tr>
              <a:tr h="370840">
                <a:tc>
                  <a:txBody>
                    <a:bodyPr/>
                    <a:lstStyle/>
                    <a:p>
                      <a:r>
                        <a:rPr lang="hr-HR" sz="4000" b="1" dirty="0">
                          <a:solidFill>
                            <a:schemeClr val="tx1"/>
                          </a:solidFill>
                        </a:rPr>
                        <a:t>5.SINTEZA</a:t>
                      </a:r>
                    </a:p>
                    <a:p>
                      <a:endParaRPr lang="hr-HR" sz="40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endParaRPr lang="hr-HR" dirty="0"/>
                    </a:p>
                    <a:p>
                      <a:r>
                        <a:rPr lang="hr-HR" sz="2800" b="1" dirty="0"/>
                        <a:t>-UČENIK NAKON TOGA ODLUČUJE KAKO IZVESTI ZADATAK</a:t>
                      </a:r>
                    </a:p>
                    <a:p>
                      <a:endParaRPr lang="hr-HR" sz="2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70117230"/>
                  </a:ext>
                </a:extLst>
              </a:tr>
              <a:tr h="370840">
                <a:tc>
                  <a:txBody>
                    <a:bodyPr/>
                    <a:lstStyle/>
                    <a:p>
                      <a:r>
                        <a:rPr lang="hr-HR" sz="4000" b="1" dirty="0">
                          <a:solidFill>
                            <a:schemeClr val="tx1"/>
                          </a:solidFill>
                        </a:rPr>
                        <a:t>4.ANALIZA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lang="hr-HR" dirty="0"/>
                    </a:p>
                    <a:p>
                      <a:endParaRPr lang="hr-HR" dirty="0"/>
                    </a:p>
                    <a:p>
                      <a:r>
                        <a:rPr lang="hr-HR" sz="2400" b="1" dirty="0">
                          <a:solidFill>
                            <a:schemeClr val="tx1"/>
                          </a:solidFill>
                        </a:rPr>
                        <a:t>-</a:t>
                      </a:r>
                      <a:r>
                        <a:rPr lang="hr-HR" sz="2800" b="1" dirty="0">
                          <a:solidFill>
                            <a:schemeClr val="tx1"/>
                          </a:solidFill>
                        </a:rPr>
                        <a:t>CJELINA</a:t>
                      </a:r>
                      <a:r>
                        <a:rPr lang="hr-HR" sz="2800" b="1" baseline="0" dirty="0">
                          <a:solidFill>
                            <a:schemeClr val="tx1"/>
                          </a:solidFill>
                        </a:rPr>
                        <a:t> SE MOŽE RAZBITI U DIJELOVE</a:t>
                      </a:r>
                      <a:endParaRPr lang="hr-HR" sz="2800" b="1" dirty="0">
                        <a:solidFill>
                          <a:schemeClr val="tx1"/>
                        </a:solidFill>
                      </a:endParaRPr>
                    </a:p>
                    <a:p>
                      <a:endParaRPr lang="hr-HR" dirty="0"/>
                    </a:p>
                    <a:p>
                      <a:endParaRPr lang="hr-H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3919703353"/>
                  </a:ext>
                </a:extLst>
              </a:tr>
            </a:tbl>
          </a:graphicData>
        </a:graphic>
      </p:graphicFrame>
    </p:spTree>
    <p:extLst>
      <p:ext uri="{BB962C8B-B14F-4D97-AF65-F5344CB8AC3E}">
        <p14:creationId xmlns:p14="http://schemas.microsoft.com/office/powerpoint/2010/main" val="307711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normAutofit/>
          </a:bodyPr>
          <a:lstStyle/>
          <a:p>
            <a:r>
              <a:rPr lang="hr-HR" sz="4400" b="1" dirty="0"/>
              <a:t>AKTIVNOSTI 1, 2 I 3 NA BLOOMOVOJ LISTI NE ZAHTIJEVAJU OD UČENIKA DA DAJE SMISAO ONOME ŠTO UČI</a:t>
            </a:r>
          </a:p>
          <a:p>
            <a:endParaRPr lang="hr-HR" sz="4400" b="1" dirty="0"/>
          </a:p>
          <a:p>
            <a:r>
              <a:rPr lang="hr-HR" sz="4400" b="1" dirty="0"/>
              <a:t>AKTIVNOSTI 4,5 I 6 OMOGUĆUJU UČENIKU DA UČENOM DAJE DUBLJI SMISAO</a:t>
            </a:r>
          </a:p>
        </p:txBody>
      </p:sp>
    </p:spTree>
    <p:extLst>
      <p:ext uri="{BB962C8B-B14F-4D97-AF65-F5344CB8AC3E}">
        <p14:creationId xmlns:p14="http://schemas.microsoft.com/office/powerpoint/2010/main" val="3568752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6"/>
            <a:ext cx="10515600" cy="992620"/>
          </a:xfrm>
        </p:spPr>
        <p:txBody>
          <a:bodyPr/>
          <a:lstStyle/>
          <a:p>
            <a:r>
              <a:rPr lang="hr-HR" b="1" dirty="0"/>
              <a:t>ZATO:</a:t>
            </a:r>
          </a:p>
        </p:txBody>
      </p:sp>
      <p:sp>
        <p:nvSpPr>
          <p:cNvPr id="3" name="Rezervirano mjesto sadržaja 2"/>
          <p:cNvSpPr>
            <a:spLocks noGrp="1"/>
          </p:cNvSpPr>
          <p:nvPr>
            <p:ph idx="1"/>
          </p:nvPr>
        </p:nvSpPr>
        <p:spPr/>
        <p:txBody>
          <a:bodyPr>
            <a:normAutofit fontScale="92500" lnSpcReduction="10000"/>
          </a:bodyPr>
          <a:lstStyle/>
          <a:p>
            <a:r>
              <a:rPr lang="hr-HR" dirty="0"/>
              <a:t> </a:t>
            </a:r>
            <a:r>
              <a:rPr lang="hr-HR" sz="4000" b="1" dirty="0"/>
              <a:t>UČITELJ MORA KORISTITI  ZADATKE  NA VIŠOJ RAZINI MIŠLJENJA TIJEKOM SATA</a:t>
            </a:r>
          </a:p>
          <a:p>
            <a:endParaRPr lang="hr-HR" sz="4000" b="1" dirty="0"/>
          </a:p>
          <a:p>
            <a:r>
              <a:rPr lang="hr-HR" sz="4000" b="1" dirty="0"/>
              <a:t>KORIŠTENJE ISKLJUČIVO NIŽIH RAZINA ZADATAKA VODI KA POVRŠINSKOM UČENJU</a:t>
            </a:r>
          </a:p>
          <a:p>
            <a:endParaRPr lang="hr-HR" sz="4000" b="1" dirty="0"/>
          </a:p>
          <a:p>
            <a:r>
              <a:rPr lang="hr-HR" sz="4000" b="1" dirty="0"/>
              <a:t> AKTIVNOSTI MIŠLJENJA  NA VIŠOJ RAZINI ZNANJA  </a:t>
            </a:r>
            <a:r>
              <a:rPr lang="hr-HR" sz="4000" b="1"/>
              <a:t>NISU BOGOMDANE</a:t>
            </a:r>
            <a:r>
              <a:rPr lang="hr-HR" sz="4000" b="1" dirty="0"/>
              <a:t>, ONE SE MOGU NAUČITI</a:t>
            </a:r>
          </a:p>
        </p:txBody>
      </p:sp>
    </p:spTree>
    <p:extLst>
      <p:ext uri="{BB962C8B-B14F-4D97-AF65-F5344CB8AC3E}">
        <p14:creationId xmlns:p14="http://schemas.microsoft.com/office/powerpoint/2010/main" val="1153005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p:txBody>
          <a:bodyPr>
            <a:normAutofit/>
          </a:bodyPr>
          <a:lstStyle/>
          <a:p>
            <a:r>
              <a:rPr lang="hr-HR" sz="4000" b="1" dirty="0"/>
              <a:t>NA UČITELJU LEŽI ODGOVORNOST PRIMJENE I ZAHTIJEVANJA VIŠIH RAZINA MIŠLJENJA NA SATU.</a:t>
            </a:r>
          </a:p>
          <a:p>
            <a:endParaRPr lang="hr-HR" sz="4000" b="1" dirty="0"/>
          </a:p>
          <a:p>
            <a:r>
              <a:rPr lang="hr-HR" sz="4000" b="1" dirty="0"/>
              <a:t>TREBALO BI SE PENJATI POSTUPNO PO BLOOMOVOJ LJESTVICI.</a:t>
            </a:r>
          </a:p>
        </p:txBody>
      </p:sp>
    </p:spTree>
    <p:extLst>
      <p:ext uri="{BB962C8B-B14F-4D97-AF65-F5344CB8AC3E}">
        <p14:creationId xmlns:p14="http://schemas.microsoft.com/office/powerpoint/2010/main" val="1243177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lika 3"/>
          <p:cNvPicPr>
            <a:picLocks noChangeAspect="1"/>
          </p:cNvPicPr>
          <p:nvPr/>
        </p:nvPicPr>
        <p:blipFill rotWithShape="1">
          <a:blip r:embed="rId3"/>
          <a:srcRect l="27230" t="27476" r="45476" b="12187"/>
          <a:stretch/>
        </p:blipFill>
        <p:spPr>
          <a:xfrm>
            <a:off x="2082019" y="407964"/>
            <a:ext cx="8018584" cy="6063174"/>
          </a:xfrm>
          <a:prstGeom prst="rect">
            <a:avLst/>
          </a:prstGeom>
        </p:spPr>
      </p:pic>
    </p:spTree>
    <p:extLst>
      <p:ext uri="{BB962C8B-B14F-4D97-AF65-F5344CB8AC3E}">
        <p14:creationId xmlns:p14="http://schemas.microsoft.com/office/powerpoint/2010/main" val="1422719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5867400" cy="1325563"/>
          </a:xfrm>
        </p:spPr>
        <p:txBody>
          <a:bodyPr/>
          <a:lstStyle/>
          <a:p>
            <a:r>
              <a:rPr lang="hr-HR" b="1" dirty="0"/>
              <a:t>AUTOR: GEOFF PETTY</a:t>
            </a:r>
          </a:p>
        </p:txBody>
      </p:sp>
      <p:sp>
        <p:nvSpPr>
          <p:cNvPr id="3" name="Rezervirano mjesto sadržaja 2"/>
          <p:cNvSpPr>
            <a:spLocks noGrp="1"/>
          </p:cNvSpPr>
          <p:nvPr>
            <p:ph idx="1"/>
          </p:nvPr>
        </p:nvSpPr>
        <p:spPr>
          <a:xfrm>
            <a:off x="796925" y="1645516"/>
            <a:ext cx="10515600" cy="4351338"/>
          </a:xfrm>
        </p:spPr>
        <p:txBody>
          <a:bodyPr/>
          <a:lstStyle/>
          <a:p>
            <a:r>
              <a:rPr lang="hr-HR" b="1" dirty="0"/>
              <a:t>Australac s engleskom adresom</a:t>
            </a:r>
          </a:p>
          <a:p>
            <a:r>
              <a:rPr lang="hr-HR" b="1" dirty="0"/>
              <a:t>Stručnjak za teoriju i praksu poučavanja</a:t>
            </a:r>
          </a:p>
          <a:p>
            <a:r>
              <a:rPr lang="hr-HR" b="1" dirty="0"/>
              <a:t>Objavljuje na temelju vlastite edukacije i prakse</a:t>
            </a:r>
          </a:p>
          <a:p>
            <a:endParaRPr lang="hr-HR" dirty="0"/>
          </a:p>
          <a:p>
            <a:r>
              <a:rPr lang="en-US" b="1" dirty="0">
                <a:solidFill>
                  <a:srgbClr val="FF0000"/>
                </a:solidFill>
              </a:rPr>
              <a:t>Enjoy experimenting with these methods but don’t expect to use them perfectly straight away. Make sure you understand why they should work, and adapt your use of them until they begin to work well.</a:t>
            </a:r>
            <a:endParaRPr lang="hr-HR" b="1" dirty="0">
              <a:solidFill>
                <a:srgbClr val="FF0000"/>
              </a:solidFill>
            </a:endParaRPr>
          </a:p>
        </p:txBody>
      </p:sp>
      <p:pic>
        <p:nvPicPr>
          <p:cNvPr id="1026" name="Picture 2" descr="Slikovni rezultat za WHO IS GEOFF PET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6764" y="221238"/>
            <a:ext cx="3588327" cy="24803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1768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ovezana sli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4836" y="457199"/>
            <a:ext cx="9379528" cy="6082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686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likovni rezultat za traditional bloom taxonom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60218"/>
            <a:ext cx="8700655" cy="6012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5406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Povezana sli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0873" y="568037"/>
            <a:ext cx="9822872" cy="56994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0985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a:t>Što </a:t>
            </a:r>
            <a:r>
              <a:rPr lang="hr-HR" b="1" dirty="0" err="1"/>
              <a:t>Geoff</a:t>
            </a:r>
            <a:r>
              <a:rPr lang="hr-HR" b="1" dirty="0"/>
              <a:t> </a:t>
            </a:r>
            <a:r>
              <a:rPr lang="hr-HR" b="1" dirty="0" err="1"/>
              <a:t>Petty</a:t>
            </a:r>
            <a:r>
              <a:rPr lang="hr-HR" b="1" dirty="0"/>
              <a:t> tvrdi, savjetuje:</a:t>
            </a:r>
          </a:p>
        </p:txBody>
      </p:sp>
      <p:sp>
        <p:nvSpPr>
          <p:cNvPr id="3" name="Rezervirano mjesto sadržaja 2"/>
          <p:cNvSpPr>
            <a:spLocks noGrp="1"/>
          </p:cNvSpPr>
          <p:nvPr>
            <p:ph idx="1"/>
          </p:nvPr>
        </p:nvSpPr>
        <p:spPr/>
        <p:txBody>
          <a:bodyPr/>
          <a:lstStyle/>
          <a:p>
            <a:pPr marL="514350" indent="-514350">
              <a:buAutoNum type="arabicPeriod"/>
            </a:pPr>
            <a:r>
              <a:rPr lang="hr-HR" b="1" dirty="0">
                <a:solidFill>
                  <a:srgbClr val="FF0000"/>
                </a:solidFill>
              </a:rPr>
              <a:t>STM</a:t>
            </a:r>
            <a:r>
              <a:rPr lang="hr-HR" dirty="0"/>
              <a:t> I </a:t>
            </a:r>
            <a:r>
              <a:rPr lang="hr-HR" b="1" dirty="0">
                <a:solidFill>
                  <a:srgbClr val="008000"/>
                </a:solidFill>
              </a:rPr>
              <a:t>LTM</a:t>
            </a:r>
            <a:r>
              <a:rPr lang="hr-HR" dirty="0"/>
              <a:t> ili kratkotrajno i dugotrajno pamćenje</a:t>
            </a:r>
          </a:p>
          <a:p>
            <a:pPr marL="0" indent="0">
              <a:buNone/>
            </a:pPr>
            <a:endParaRPr lang="hr-HR" dirty="0"/>
          </a:p>
          <a:p>
            <a:pPr marL="0" indent="0">
              <a:buNone/>
            </a:pPr>
            <a:r>
              <a:rPr lang="hr-HR" dirty="0"/>
              <a:t>-</a:t>
            </a:r>
            <a:r>
              <a:rPr lang="hr-HR" b="1" dirty="0" err="1">
                <a:solidFill>
                  <a:srgbClr val="FF0000"/>
                </a:solidFill>
              </a:rPr>
              <a:t>ktp</a:t>
            </a:r>
            <a:r>
              <a:rPr lang="hr-HR" dirty="0"/>
              <a:t> traje kratko, lako ga zamijeni nova informacija</a:t>
            </a:r>
          </a:p>
          <a:p>
            <a:pPr marL="0" indent="0">
              <a:buNone/>
            </a:pPr>
            <a:endParaRPr lang="hr-HR" dirty="0"/>
          </a:p>
          <a:p>
            <a:pPr marL="0" indent="0">
              <a:buNone/>
            </a:pPr>
            <a:r>
              <a:rPr lang="hr-HR" dirty="0"/>
              <a:t>-da bi se </a:t>
            </a:r>
            <a:r>
              <a:rPr lang="hr-HR" u="sng" dirty="0"/>
              <a:t>sadržaj</a:t>
            </a:r>
            <a:r>
              <a:rPr lang="hr-HR" dirty="0"/>
              <a:t> premjestio iz </a:t>
            </a:r>
            <a:r>
              <a:rPr lang="hr-HR" b="1" dirty="0" err="1">
                <a:solidFill>
                  <a:srgbClr val="FF0000"/>
                </a:solidFill>
              </a:rPr>
              <a:t>ktp</a:t>
            </a:r>
            <a:r>
              <a:rPr lang="hr-HR" dirty="0"/>
              <a:t> u </a:t>
            </a:r>
            <a:r>
              <a:rPr lang="hr-HR" b="1" dirty="0" err="1">
                <a:solidFill>
                  <a:schemeClr val="accent6">
                    <a:lumMod val="75000"/>
                  </a:schemeClr>
                </a:solidFill>
              </a:rPr>
              <a:t>dtp</a:t>
            </a:r>
            <a:r>
              <a:rPr lang="hr-HR" dirty="0"/>
              <a:t>, </a:t>
            </a:r>
            <a:r>
              <a:rPr lang="hr-HR" u="sng" dirty="0"/>
              <a:t>sadržaj </a:t>
            </a:r>
            <a:r>
              <a:rPr lang="hr-HR" dirty="0"/>
              <a:t>mora prvo biti obrađen ( procesuiran) i strukturiran u</a:t>
            </a:r>
            <a:r>
              <a:rPr lang="hr-HR" dirty="0">
                <a:solidFill>
                  <a:srgbClr val="FF0000"/>
                </a:solidFill>
              </a:rPr>
              <a:t> </a:t>
            </a:r>
            <a:r>
              <a:rPr lang="hr-HR" b="1" dirty="0" err="1">
                <a:solidFill>
                  <a:srgbClr val="FF0000"/>
                </a:solidFill>
              </a:rPr>
              <a:t>ktp</a:t>
            </a:r>
            <a:r>
              <a:rPr lang="hr-HR" dirty="0"/>
              <a:t>, tako da  ima smisla učeniku</a:t>
            </a:r>
          </a:p>
          <a:p>
            <a:pPr marL="0" indent="0">
              <a:buNone/>
            </a:pPr>
            <a:endParaRPr lang="hr-HR" dirty="0"/>
          </a:p>
          <a:p>
            <a:pPr marL="0" indent="0">
              <a:buNone/>
            </a:pPr>
            <a:r>
              <a:rPr lang="hr-HR" b="1" dirty="0">
                <a:solidFill>
                  <a:srgbClr val="FF0000"/>
                </a:solidFill>
              </a:rPr>
              <a:t>KRATKOTRAJNO PAMĆENJE DAJE SMISAO SADRŽAJU UČENJA – NAKON TOGA GA PREBACUJE U </a:t>
            </a:r>
            <a:r>
              <a:rPr lang="hr-HR" b="1" dirty="0">
                <a:solidFill>
                  <a:schemeClr val="accent6">
                    <a:lumMod val="75000"/>
                  </a:schemeClr>
                </a:solidFill>
              </a:rPr>
              <a:t>DUGOTRAJNO PAMĆENJE</a:t>
            </a:r>
          </a:p>
        </p:txBody>
      </p:sp>
    </p:spTree>
    <p:extLst>
      <p:ext uri="{BB962C8B-B14F-4D97-AF65-F5344CB8AC3E}">
        <p14:creationId xmlns:p14="http://schemas.microsoft.com/office/powerpoint/2010/main" val="2798963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838200" y="665018"/>
            <a:ext cx="10515600" cy="5511945"/>
          </a:xfrm>
        </p:spPr>
        <p:txBody>
          <a:bodyPr/>
          <a:lstStyle/>
          <a:p>
            <a:r>
              <a:rPr lang="hr-HR" b="1" dirty="0">
                <a:solidFill>
                  <a:srgbClr val="FF0000"/>
                </a:solidFill>
              </a:rPr>
              <a:t>Strukturiranje sadržaja ( u učenika ) zahtijeva puno vremena ( dosta vremena )</a:t>
            </a:r>
          </a:p>
          <a:p>
            <a:endParaRPr lang="hr-HR" b="1" dirty="0">
              <a:solidFill>
                <a:srgbClr val="FF0000"/>
              </a:solidFill>
            </a:endParaRPr>
          </a:p>
          <a:p>
            <a:r>
              <a:rPr lang="hr-HR" b="1" dirty="0">
                <a:solidFill>
                  <a:srgbClr val="FF0000"/>
                </a:solidFill>
              </a:rPr>
              <a:t>Ukoliko sadržaj nije strukturiran u </a:t>
            </a:r>
            <a:r>
              <a:rPr lang="hr-HR" b="1" dirty="0" err="1">
                <a:solidFill>
                  <a:srgbClr val="FF0000"/>
                </a:solidFill>
              </a:rPr>
              <a:t>ktp</a:t>
            </a:r>
            <a:r>
              <a:rPr lang="hr-HR" b="1" dirty="0">
                <a:solidFill>
                  <a:srgbClr val="FF0000"/>
                </a:solidFill>
              </a:rPr>
              <a:t>, </a:t>
            </a:r>
            <a:r>
              <a:rPr lang="hr-HR" b="1" dirty="0" err="1">
                <a:solidFill>
                  <a:srgbClr val="FF0000"/>
                </a:solidFill>
              </a:rPr>
              <a:t>rezultirajući</a:t>
            </a:r>
            <a:r>
              <a:rPr lang="hr-HR" b="1" dirty="0">
                <a:solidFill>
                  <a:srgbClr val="FF0000"/>
                </a:solidFill>
              </a:rPr>
              <a:t> razumijevanjem sadržaja, učenik ga se ne može sjetiti</a:t>
            </a:r>
          </a:p>
          <a:p>
            <a:endParaRPr lang="hr-HR" dirty="0"/>
          </a:p>
          <a:p>
            <a:r>
              <a:rPr lang="hr-HR" b="1" dirty="0">
                <a:solidFill>
                  <a:srgbClr val="800080"/>
                </a:solidFill>
              </a:rPr>
              <a:t>MEHANIZAM ZABORAVLJANJA – automatski, jedini način da nešto zapamte  je ponavljanje  i često korištenje znanja</a:t>
            </a:r>
          </a:p>
          <a:p>
            <a:endParaRPr lang="hr-HR" b="1" dirty="0">
              <a:solidFill>
                <a:srgbClr val="800080"/>
              </a:solidFill>
            </a:endParaRPr>
          </a:p>
          <a:p>
            <a:r>
              <a:rPr lang="hr-HR" b="1" dirty="0">
                <a:solidFill>
                  <a:srgbClr val="800080"/>
                </a:solidFill>
              </a:rPr>
              <a:t>Možemo dohvatiti informacije koje smo čuli nedavno, ili često ponovili</a:t>
            </a:r>
          </a:p>
        </p:txBody>
      </p:sp>
    </p:spTree>
    <p:extLst>
      <p:ext uri="{BB962C8B-B14F-4D97-AF65-F5344CB8AC3E}">
        <p14:creationId xmlns:p14="http://schemas.microsoft.com/office/powerpoint/2010/main" val="2429427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365125"/>
            <a:ext cx="10515600" cy="1713057"/>
          </a:xfrm>
        </p:spPr>
        <p:txBody>
          <a:bodyPr>
            <a:normAutofit fontScale="90000"/>
          </a:bodyPr>
          <a:lstStyle/>
          <a:p>
            <a:r>
              <a:rPr lang="hr-HR" b="1" dirty="0"/>
              <a:t>ZATO, da bi učenik strukturirao u svom </a:t>
            </a:r>
            <a:r>
              <a:rPr lang="hr-HR" b="1" dirty="0" err="1">
                <a:solidFill>
                  <a:srgbClr val="FF0000"/>
                </a:solidFill>
              </a:rPr>
              <a:t>ktp</a:t>
            </a:r>
            <a:r>
              <a:rPr lang="hr-HR" b="1" dirty="0"/>
              <a:t> i prebacio sadržaj koji razumije u </a:t>
            </a:r>
            <a:r>
              <a:rPr lang="hr-HR" b="1" dirty="0" err="1">
                <a:solidFill>
                  <a:srgbClr val="008000"/>
                </a:solidFill>
              </a:rPr>
              <a:t>dtp</a:t>
            </a:r>
            <a:r>
              <a:rPr lang="hr-HR" b="1" dirty="0"/>
              <a:t> mora biti izložen:</a:t>
            </a:r>
          </a:p>
        </p:txBody>
      </p:sp>
      <p:sp>
        <p:nvSpPr>
          <p:cNvPr id="3" name="Rezervirano mjesto sadržaja 2"/>
          <p:cNvSpPr>
            <a:spLocks noGrp="1"/>
          </p:cNvSpPr>
          <p:nvPr>
            <p:ph idx="1"/>
          </p:nvPr>
        </p:nvSpPr>
        <p:spPr>
          <a:xfrm>
            <a:off x="838200" y="2244435"/>
            <a:ext cx="10515600" cy="3932527"/>
          </a:xfrm>
        </p:spPr>
        <p:txBody>
          <a:bodyPr>
            <a:noAutofit/>
          </a:bodyPr>
          <a:lstStyle/>
          <a:p>
            <a:r>
              <a:rPr lang="hr-HR" sz="4400" b="1" dirty="0"/>
              <a:t>Aktivnostima koje od njega zahtijevaju da procesuira ili obrađuje nove informacije i ideje na satu</a:t>
            </a:r>
          </a:p>
          <a:p>
            <a:endParaRPr lang="hr-HR" sz="4400" b="1" dirty="0"/>
          </a:p>
          <a:p>
            <a:r>
              <a:rPr lang="hr-HR" sz="4400" b="1" dirty="0"/>
              <a:t>Aktivnostima kojima često puta ponavlja sadržaj</a:t>
            </a:r>
          </a:p>
        </p:txBody>
      </p:sp>
    </p:spTree>
    <p:extLst>
      <p:ext uri="{BB962C8B-B14F-4D97-AF65-F5344CB8AC3E}">
        <p14:creationId xmlns:p14="http://schemas.microsoft.com/office/powerpoint/2010/main" val="524157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a:t>Pa tako dolazimo do pojmova</a:t>
            </a:r>
            <a:r>
              <a:rPr lang="hr-HR" dirty="0"/>
              <a:t>:</a:t>
            </a:r>
          </a:p>
        </p:txBody>
      </p:sp>
      <p:sp>
        <p:nvSpPr>
          <p:cNvPr id="3" name="Rezervirano mjesto sadržaja 2"/>
          <p:cNvSpPr>
            <a:spLocks noGrp="1"/>
          </p:cNvSpPr>
          <p:nvPr>
            <p:ph idx="1"/>
          </p:nvPr>
        </p:nvSpPr>
        <p:spPr/>
        <p:txBody>
          <a:bodyPr/>
          <a:lstStyle/>
          <a:p>
            <a:r>
              <a:rPr lang="hr-HR" b="1" dirty="0"/>
              <a:t>1. </a:t>
            </a:r>
            <a:r>
              <a:rPr lang="hr-HR" b="1" dirty="0">
                <a:solidFill>
                  <a:srgbClr val="FF0000"/>
                </a:solidFill>
              </a:rPr>
              <a:t>POVRŠINSKO UČENJE </a:t>
            </a:r>
            <a:r>
              <a:rPr lang="hr-HR" b="1" dirty="0"/>
              <a:t>– učenje bez razumijevanja, učenik ne daje smisao onome što uči</a:t>
            </a:r>
          </a:p>
          <a:p>
            <a:endParaRPr lang="hr-HR" b="1" dirty="0"/>
          </a:p>
          <a:p>
            <a:r>
              <a:rPr lang="hr-HR" b="1" dirty="0"/>
              <a:t>2. </a:t>
            </a:r>
            <a:r>
              <a:rPr lang="hr-HR" b="1" dirty="0">
                <a:solidFill>
                  <a:srgbClr val="008000"/>
                </a:solidFill>
              </a:rPr>
              <a:t>DUBINSKO UČENJE </a:t>
            </a:r>
            <a:r>
              <a:rPr lang="hr-HR" b="1" dirty="0"/>
              <a:t>– učenje sa razumijevanjem, učenik razumije što uči</a:t>
            </a:r>
          </a:p>
          <a:p>
            <a:endParaRPr lang="hr-HR" b="1" dirty="0"/>
          </a:p>
          <a:p>
            <a:r>
              <a:rPr lang="hr-HR" b="1" dirty="0">
                <a:solidFill>
                  <a:srgbClr val="FF0000"/>
                </a:solidFill>
              </a:rPr>
              <a:t>PITANJA NA RAZINI ZNANJA</a:t>
            </a:r>
            <a:r>
              <a:rPr lang="hr-HR" b="1" dirty="0"/>
              <a:t> // </a:t>
            </a:r>
            <a:r>
              <a:rPr lang="hr-HR" b="1" dirty="0">
                <a:solidFill>
                  <a:srgbClr val="008000"/>
                </a:solidFill>
              </a:rPr>
              <a:t>PITANJA NA VIŠIM RAZINAMA BLOOMOVE TAKSONOMIJE</a:t>
            </a:r>
          </a:p>
        </p:txBody>
      </p:sp>
    </p:spTree>
    <p:extLst>
      <p:ext uri="{BB962C8B-B14F-4D97-AF65-F5344CB8AC3E}">
        <p14:creationId xmlns:p14="http://schemas.microsoft.com/office/powerpoint/2010/main" val="3503458515"/>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478</Words>
  <Application>Microsoft Office PowerPoint</Application>
  <PresentationFormat>Široki zaslon</PresentationFormat>
  <Paragraphs>74</Paragraphs>
  <Slides>17</Slides>
  <Notes>1</Notes>
  <HiddenSlides>0</HiddenSlides>
  <MMClips>0</MMClips>
  <ScaleCrop>false</ScaleCrop>
  <HeadingPairs>
    <vt:vector size="6" baseType="variant">
      <vt:variant>
        <vt:lpstr>Korišteni fontovi</vt:lpstr>
      </vt:variant>
      <vt:variant>
        <vt:i4>3</vt:i4>
      </vt:variant>
      <vt:variant>
        <vt:lpstr>Tema</vt:lpstr>
      </vt:variant>
      <vt:variant>
        <vt:i4>1</vt:i4>
      </vt:variant>
      <vt:variant>
        <vt:lpstr>Naslovi slajdova</vt:lpstr>
      </vt:variant>
      <vt:variant>
        <vt:i4>17</vt:i4>
      </vt:variant>
    </vt:vector>
  </HeadingPairs>
  <TitlesOfParts>
    <vt:vector size="21" baseType="lpstr">
      <vt:lpstr>Arial</vt:lpstr>
      <vt:lpstr>Calibri</vt:lpstr>
      <vt:lpstr>Calibri Light</vt:lpstr>
      <vt:lpstr>Tema sustava Office</vt:lpstr>
      <vt:lpstr>BLOOMOVA TAKSONOMIJA I </vt:lpstr>
      <vt:lpstr>AUTOR: GEOFF PETTY</vt:lpstr>
      <vt:lpstr>PowerPoint prezentacija</vt:lpstr>
      <vt:lpstr>PowerPoint prezentacija</vt:lpstr>
      <vt:lpstr>PowerPoint prezentacija</vt:lpstr>
      <vt:lpstr>Što Geoff Petty tvrdi, savjetuje:</vt:lpstr>
      <vt:lpstr>PowerPoint prezentacija</vt:lpstr>
      <vt:lpstr>ZATO, da bi učenik strukturirao u svom ktp i prebacio sadržaj koji razumije u dtp mora biti izložen:</vt:lpstr>
      <vt:lpstr>Pa tako dolazimo do pojmova:</vt:lpstr>
      <vt:lpstr>PowerPoint prezentacija</vt:lpstr>
      <vt:lpstr>PowerPoint prezentacija</vt:lpstr>
      <vt:lpstr>PowerPoint prezentacija</vt:lpstr>
      <vt:lpstr>PowerPoint prezentacija</vt:lpstr>
      <vt:lpstr>PowerPoint prezentacija</vt:lpstr>
      <vt:lpstr>ZATO:</vt:lpstr>
      <vt:lpstr>PowerPoint prezentacija</vt:lpstr>
      <vt:lpstr>PowerPoint prezentacija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BLOOMOVA TAKSONOMIJA I </dc:title>
  <dc:creator>OŠ Višnjica</dc:creator>
  <cp:lastModifiedBy>Maurice Sweeney</cp:lastModifiedBy>
  <cp:revision>9</cp:revision>
  <dcterms:created xsi:type="dcterms:W3CDTF">2016-11-28T11:00:15Z</dcterms:created>
  <dcterms:modified xsi:type="dcterms:W3CDTF">2016-11-30T05:33:04Z</dcterms:modified>
</cp:coreProperties>
</file>